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5" r:id="rId2"/>
  </p:sldMasterIdLst>
  <p:notesMasterIdLst>
    <p:notesMasterId r:id="rId26"/>
  </p:notesMasterIdLst>
  <p:handoutMasterIdLst>
    <p:handoutMasterId r:id="rId27"/>
  </p:handoutMasterIdLst>
  <p:sldIdLst>
    <p:sldId id="256" r:id="rId3"/>
    <p:sldId id="278" r:id="rId4"/>
    <p:sldId id="257" r:id="rId5"/>
    <p:sldId id="280" r:id="rId6"/>
    <p:sldId id="279" r:id="rId7"/>
    <p:sldId id="273" r:id="rId8"/>
    <p:sldId id="275" r:id="rId9"/>
    <p:sldId id="274" r:id="rId10"/>
    <p:sldId id="258" r:id="rId11"/>
    <p:sldId id="267" r:id="rId12"/>
    <p:sldId id="268" r:id="rId13"/>
    <p:sldId id="269" r:id="rId14"/>
    <p:sldId id="259" r:id="rId15"/>
    <p:sldId id="270" r:id="rId16"/>
    <p:sldId id="260" r:id="rId17"/>
    <p:sldId id="271" r:id="rId18"/>
    <p:sldId id="261" r:id="rId19"/>
    <p:sldId id="272" r:id="rId20"/>
    <p:sldId id="262" r:id="rId21"/>
    <p:sldId id="263" r:id="rId22"/>
    <p:sldId id="276" r:id="rId23"/>
    <p:sldId id="264" r:id="rId24"/>
    <p:sldId id="277" r:id="rId25"/>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22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6619" autoAdjust="0"/>
  </p:normalViewPr>
  <p:slideViewPr>
    <p:cSldViewPr snapToGrid="0">
      <p:cViewPr varScale="1">
        <p:scale>
          <a:sx n="106" d="100"/>
          <a:sy n="106" d="100"/>
        </p:scale>
        <p:origin x="792" y="108"/>
      </p:cViewPr>
      <p:guideLst/>
    </p:cSldViewPr>
  </p:slideViewPr>
  <p:notesTextViewPr>
    <p:cViewPr>
      <p:scale>
        <a:sx n="1" d="1"/>
        <a:sy n="1" d="1"/>
      </p:scale>
      <p:origin x="0" y="0"/>
    </p:cViewPr>
  </p:notesTextViewPr>
  <p:notesViewPr>
    <p:cSldViewPr snapToGrid="0">
      <p:cViewPr varScale="1">
        <p:scale>
          <a:sx n="81" d="100"/>
          <a:sy n="81" d="100"/>
        </p:scale>
        <p:origin x="397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723A2CA5-6DDF-426A-51FC-F1FDC9C18A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a:extLst>
              <a:ext uri="{FF2B5EF4-FFF2-40B4-BE49-F238E27FC236}">
                <a16:creationId xmlns:a16="http://schemas.microsoft.com/office/drawing/2014/main" id="{87C739BF-92F3-93A4-7809-51873A00E1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DD773F-FCC4-4895-AC4A-7C89D690C26A}" type="datetimeFigureOut">
              <a:rPr lang="zh-TW" altLang="en-US" smtClean="0"/>
              <a:t>2026/8/14</a:t>
            </a:fld>
            <a:endParaRPr lang="zh-TW" altLang="en-US"/>
          </a:p>
        </p:txBody>
      </p:sp>
      <p:sp>
        <p:nvSpPr>
          <p:cNvPr id="4" name="頁尾版面配置區 3">
            <a:extLst>
              <a:ext uri="{FF2B5EF4-FFF2-40B4-BE49-F238E27FC236}">
                <a16:creationId xmlns:a16="http://schemas.microsoft.com/office/drawing/2014/main" id="{941FB981-64EE-FFE5-0BAE-9CA0FA47221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a:extLst>
              <a:ext uri="{FF2B5EF4-FFF2-40B4-BE49-F238E27FC236}">
                <a16:creationId xmlns:a16="http://schemas.microsoft.com/office/drawing/2014/main" id="{AFBE73A9-D5B7-439F-9362-57530F98A8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3EBB32-F381-43FD-902F-78C2B07A34EE}" type="slidenum">
              <a:rPr lang="zh-TW" altLang="en-US" smtClean="0"/>
              <a:t>‹#›</a:t>
            </a:fld>
            <a:endParaRPr lang="zh-TW" altLang="en-US"/>
          </a:p>
        </p:txBody>
      </p:sp>
    </p:spTree>
    <p:extLst>
      <p:ext uri="{BB962C8B-B14F-4D97-AF65-F5344CB8AC3E}">
        <p14:creationId xmlns:p14="http://schemas.microsoft.com/office/powerpoint/2010/main" val="42828727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2D116D-3B64-494D-8D47-2A603C3FA494}" type="datetimeFigureOut">
              <a:rPr lang="zh-TW" altLang="en-US" smtClean="0"/>
              <a:t>2026/8/14</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1F91A8-850C-4953-B3CE-82042E48E636}" type="slidenum">
              <a:rPr lang="zh-TW" altLang="en-US" smtClean="0"/>
              <a:t>‹#›</a:t>
            </a:fld>
            <a:endParaRPr lang="zh-TW" altLang="en-US"/>
          </a:p>
        </p:txBody>
      </p:sp>
    </p:spTree>
    <p:extLst>
      <p:ext uri="{BB962C8B-B14F-4D97-AF65-F5344CB8AC3E}">
        <p14:creationId xmlns:p14="http://schemas.microsoft.com/office/powerpoint/2010/main" val="197556955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各分會與會員自行輸入個人資料</a:t>
            </a:r>
          </a:p>
        </p:txBody>
      </p:sp>
      <p:sp>
        <p:nvSpPr>
          <p:cNvPr id="4" name="投影片編號版面配置區 3"/>
          <p:cNvSpPr>
            <a:spLocks noGrp="1"/>
          </p:cNvSpPr>
          <p:nvPr>
            <p:ph type="sldNum" sz="quarter" idx="5"/>
          </p:nvPr>
        </p:nvSpPr>
        <p:spPr/>
        <p:txBody>
          <a:bodyPr/>
          <a:lstStyle/>
          <a:p>
            <a:fld id="{3A1F91A8-850C-4953-B3CE-82042E48E636}" type="slidenum">
              <a:rPr lang="zh-TW" altLang="en-US" smtClean="0"/>
              <a:t>1</a:t>
            </a:fld>
            <a:endParaRPr lang="zh-TW" altLang="en-US"/>
          </a:p>
        </p:txBody>
      </p:sp>
    </p:spTree>
    <p:extLst>
      <p:ext uri="{BB962C8B-B14F-4D97-AF65-F5344CB8AC3E}">
        <p14:creationId xmlns:p14="http://schemas.microsoft.com/office/powerpoint/2010/main" val="394259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53241-BADC-E472-72BB-113C859AE055}"/>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38D589A6-1CDD-C94E-1492-1F615872532E}"/>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3A6B09F8-36DB-A597-07BF-6B282CB7F13F}"/>
              </a:ext>
            </a:extLst>
          </p:cNvPr>
          <p:cNvSpPr>
            <a:spLocks noGrp="1"/>
          </p:cNvSpPr>
          <p:nvPr>
            <p:ph type="body" idx="1"/>
          </p:nvPr>
        </p:nvSpPr>
        <p:spPr/>
        <p:txBody>
          <a:bodyPr/>
          <a:lstStyle/>
          <a:p>
            <a:endParaRPr lang="en-US" altLang="zh-TW" dirty="0">
              <a:solidFill>
                <a:schemeClr val="bg1">
                  <a:lumMod val="65000"/>
                </a:schemeClr>
              </a:solidFill>
              <a:latin typeface="微軟正黑體" panose="020B0604030504040204" pitchFamily="34" charset="-120"/>
              <a:ea typeface="微軟正黑體" panose="020B0604030504040204" pitchFamily="34" charset="-120"/>
            </a:endParaRPr>
          </a:p>
        </p:txBody>
      </p:sp>
      <p:sp>
        <p:nvSpPr>
          <p:cNvPr id="4" name="投影片編號版面配置區 3">
            <a:extLst>
              <a:ext uri="{FF2B5EF4-FFF2-40B4-BE49-F238E27FC236}">
                <a16:creationId xmlns:a16="http://schemas.microsoft.com/office/drawing/2014/main" id="{9F69D5E8-096C-5549-7D89-3447789DFDA9}"/>
              </a:ext>
            </a:extLst>
          </p:cNvPr>
          <p:cNvSpPr>
            <a:spLocks noGrp="1"/>
          </p:cNvSpPr>
          <p:nvPr>
            <p:ph type="sldNum" sz="quarter" idx="5"/>
          </p:nvPr>
        </p:nvSpPr>
        <p:spPr/>
        <p:txBody>
          <a:bodyPr/>
          <a:lstStyle/>
          <a:p>
            <a:fld id="{3A1F91A8-850C-4953-B3CE-82042E48E636}" type="slidenum">
              <a:rPr lang="zh-TW" altLang="en-US" smtClean="0"/>
              <a:t>2</a:t>
            </a:fld>
            <a:endParaRPr lang="zh-TW" altLang="en-US"/>
          </a:p>
        </p:txBody>
      </p:sp>
    </p:spTree>
    <p:extLst>
      <p:ext uri="{BB962C8B-B14F-4D97-AF65-F5344CB8AC3E}">
        <p14:creationId xmlns:p14="http://schemas.microsoft.com/office/powerpoint/2010/main" val="856930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altLang="zh-TW" dirty="0">
              <a:solidFill>
                <a:schemeClr val="bg1">
                  <a:lumMod val="65000"/>
                </a:schemeClr>
              </a:solidFill>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5"/>
          </p:nvPr>
        </p:nvSpPr>
        <p:spPr/>
        <p:txBody>
          <a:bodyPr/>
          <a:lstStyle/>
          <a:p>
            <a:fld id="{3A1F91A8-850C-4953-B3CE-82042E48E636}" type="slidenum">
              <a:rPr lang="zh-TW" altLang="en-US" smtClean="0"/>
              <a:t>3</a:t>
            </a:fld>
            <a:endParaRPr lang="zh-TW" altLang="en-US"/>
          </a:p>
        </p:txBody>
      </p:sp>
    </p:spTree>
    <p:extLst>
      <p:ext uri="{BB962C8B-B14F-4D97-AF65-F5344CB8AC3E}">
        <p14:creationId xmlns:p14="http://schemas.microsoft.com/office/powerpoint/2010/main" val="1397901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D1CA4-288A-D454-2A46-82BC05F7B3F6}"/>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2CEFF6F0-237A-35AF-B653-8866278BDC8E}"/>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5A766B1E-F4FE-1F03-1511-28766E151445}"/>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352E59D3-A299-9580-4D71-0ED4192564FF}"/>
              </a:ext>
            </a:extLst>
          </p:cNvPr>
          <p:cNvSpPr>
            <a:spLocks noGrp="1"/>
          </p:cNvSpPr>
          <p:nvPr>
            <p:ph type="sldNum" sz="quarter" idx="5"/>
          </p:nvPr>
        </p:nvSpPr>
        <p:spPr/>
        <p:txBody>
          <a:bodyPr/>
          <a:lstStyle/>
          <a:p>
            <a:fld id="{3A1F91A8-850C-4953-B3CE-82042E48E636}" type="slidenum">
              <a:rPr lang="zh-TW" altLang="en-US" smtClean="0"/>
              <a:t>4</a:t>
            </a:fld>
            <a:endParaRPr lang="zh-TW" altLang="en-US"/>
          </a:p>
        </p:txBody>
      </p:sp>
    </p:spTree>
    <p:extLst>
      <p:ext uri="{BB962C8B-B14F-4D97-AF65-F5344CB8AC3E}">
        <p14:creationId xmlns:p14="http://schemas.microsoft.com/office/powerpoint/2010/main" val="3857382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24B5E-79C1-3423-B504-36BEAECF8776}"/>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F96C50C8-883C-84A9-8695-39D2C94ABBEE}"/>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E71D3BFC-85B8-8DF7-EBE1-910E0B348131}"/>
              </a:ext>
            </a:extLst>
          </p:cNvPr>
          <p:cNvSpPr>
            <a:spLocks noGrp="1"/>
          </p:cNvSpPr>
          <p:nvPr>
            <p:ph type="body" idx="1"/>
          </p:nvPr>
        </p:nvSpPr>
        <p:spPr/>
        <p:txBody>
          <a:bodyPr/>
          <a:lstStyle/>
          <a:p>
            <a:endParaRPr lang="en-US" altLang="zh-TW" dirty="0">
              <a:solidFill>
                <a:schemeClr val="bg1">
                  <a:lumMod val="65000"/>
                </a:schemeClr>
              </a:solidFill>
              <a:latin typeface="微軟正黑體" panose="020B0604030504040204" pitchFamily="34" charset="-120"/>
              <a:ea typeface="微軟正黑體" panose="020B0604030504040204" pitchFamily="34" charset="-120"/>
            </a:endParaRPr>
          </a:p>
        </p:txBody>
      </p:sp>
      <p:sp>
        <p:nvSpPr>
          <p:cNvPr id="4" name="投影片編號版面配置區 3">
            <a:extLst>
              <a:ext uri="{FF2B5EF4-FFF2-40B4-BE49-F238E27FC236}">
                <a16:creationId xmlns:a16="http://schemas.microsoft.com/office/drawing/2014/main" id="{1CEDF762-BC63-2D43-5C4F-6E4C02BC4B0A}"/>
              </a:ext>
            </a:extLst>
          </p:cNvPr>
          <p:cNvSpPr>
            <a:spLocks noGrp="1"/>
          </p:cNvSpPr>
          <p:nvPr>
            <p:ph type="sldNum" sz="quarter" idx="5"/>
          </p:nvPr>
        </p:nvSpPr>
        <p:spPr/>
        <p:txBody>
          <a:bodyPr/>
          <a:lstStyle/>
          <a:p>
            <a:fld id="{3A1F91A8-850C-4953-B3CE-82042E48E636}" type="slidenum">
              <a:rPr lang="zh-TW" altLang="en-US" smtClean="0"/>
              <a:t>5</a:t>
            </a:fld>
            <a:endParaRPr lang="zh-TW" altLang="en-US"/>
          </a:p>
        </p:txBody>
      </p:sp>
    </p:spTree>
    <p:extLst>
      <p:ext uri="{BB962C8B-B14F-4D97-AF65-F5344CB8AC3E}">
        <p14:creationId xmlns:p14="http://schemas.microsoft.com/office/powerpoint/2010/main" val="28081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3A1F91A8-850C-4953-B3CE-82042E48E636}" type="slidenum">
              <a:rPr lang="zh-TW" altLang="en-US" smtClean="0"/>
              <a:t>6</a:t>
            </a:fld>
            <a:endParaRPr lang="zh-TW" altLang="en-US"/>
          </a:p>
        </p:txBody>
      </p:sp>
    </p:spTree>
    <p:extLst>
      <p:ext uri="{BB962C8B-B14F-4D97-AF65-F5344CB8AC3E}">
        <p14:creationId xmlns:p14="http://schemas.microsoft.com/office/powerpoint/2010/main" val="3074060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lvl="0" indent="0" algn="l" rtl="0">
              <a:lnSpc>
                <a:spcPct val="90000"/>
              </a:lnSpc>
              <a:spcBef>
                <a:spcPts val="0"/>
              </a:spcBef>
              <a:spcAft>
                <a:spcPts val="0"/>
              </a:spcAft>
              <a:buSzPts val="3600"/>
              <a:buNone/>
            </a:pPr>
            <a:endParaRPr lang="zh-TW" altLang="en-US" dirty="0"/>
          </a:p>
        </p:txBody>
      </p:sp>
      <p:sp>
        <p:nvSpPr>
          <p:cNvPr id="4" name="投影片編號版面配置區 3"/>
          <p:cNvSpPr>
            <a:spLocks noGrp="1"/>
          </p:cNvSpPr>
          <p:nvPr>
            <p:ph type="sldNum" sz="quarter" idx="5"/>
          </p:nvPr>
        </p:nvSpPr>
        <p:spPr/>
        <p:txBody>
          <a:bodyPr/>
          <a:lstStyle/>
          <a:p>
            <a:fld id="{3A1F91A8-850C-4953-B3CE-82042E48E636}" type="slidenum">
              <a:rPr lang="zh-TW" altLang="en-US" smtClean="0"/>
              <a:t>8</a:t>
            </a:fld>
            <a:endParaRPr lang="zh-TW" altLang="en-US"/>
          </a:p>
        </p:txBody>
      </p:sp>
    </p:spTree>
    <p:extLst>
      <p:ext uri="{BB962C8B-B14F-4D97-AF65-F5344CB8AC3E}">
        <p14:creationId xmlns:p14="http://schemas.microsoft.com/office/powerpoint/2010/main" val="1058018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3A1F91A8-850C-4953-B3CE-82042E48E636}" type="slidenum">
              <a:rPr lang="zh-TW" altLang="en-US" smtClean="0"/>
              <a:t>9</a:t>
            </a:fld>
            <a:endParaRPr lang="zh-TW" altLang="en-US"/>
          </a:p>
        </p:txBody>
      </p:sp>
    </p:spTree>
    <p:extLst>
      <p:ext uri="{BB962C8B-B14F-4D97-AF65-F5344CB8AC3E}">
        <p14:creationId xmlns:p14="http://schemas.microsoft.com/office/powerpoint/2010/main" val="1720373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b="0" dirty="0"/>
          </a:p>
        </p:txBody>
      </p:sp>
      <p:sp>
        <p:nvSpPr>
          <p:cNvPr id="4" name="投影片編號版面配置區 3"/>
          <p:cNvSpPr>
            <a:spLocks noGrp="1"/>
          </p:cNvSpPr>
          <p:nvPr>
            <p:ph type="sldNum" sz="quarter" idx="5"/>
          </p:nvPr>
        </p:nvSpPr>
        <p:spPr/>
        <p:txBody>
          <a:bodyPr/>
          <a:lstStyle/>
          <a:p>
            <a:fld id="{3A1F91A8-850C-4953-B3CE-82042E48E636}" type="slidenum">
              <a:rPr lang="zh-TW" altLang="en-US" smtClean="0"/>
              <a:t>10</a:t>
            </a:fld>
            <a:endParaRPr lang="zh-TW" altLang="en-US"/>
          </a:p>
        </p:txBody>
      </p:sp>
    </p:spTree>
    <p:extLst>
      <p:ext uri="{BB962C8B-B14F-4D97-AF65-F5344CB8AC3E}">
        <p14:creationId xmlns:p14="http://schemas.microsoft.com/office/powerpoint/2010/main" val="2026020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zh-TW" sz="1200" b="0" dirty="0">
              <a:solidFill>
                <a:schemeClr val="tx1"/>
              </a:solidFill>
              <a:effectLst/>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5"/>
          </p:nvPr>
        </p:nvSpPr>
        <p:spPr/>
        <p:txBody>
          <a:bodyPr/>
          <a:lstStyle/>
          <a:p>
            <a:fld id="{3A1F91A8-850C-4953-B3CE-82042E48E636}" type="slidenum">
              <a:rPr lang="zh-TW" altLang="en-US" smtClean="0"/>
              <a:t>11</a:t>
            </a:fld>
            <a:endParaRPr lang="zh-TW" altLang="en-US"/>
          </a:p>
        </p:txBody>
      </p:sp>
    </p:spTree>
    <p:extLst>
      <p:ext uri="{BB962C8B-B14F-4D97-AF65-F5344CB8AC3E}">
        <p14:creationId xmlns:p14="http://schemas.microsoft.com/office/powerpoint/2010/main" val="2251528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38100" lvl="0" indent="0" algn="l" rtl="0">
              <a:lnSpc>
                <a:spcPct val="115000"/>
              </a:lnSpc>
              <a:spcBef>
                <a:spcPts val="0"/>
              </a:spcBef>
              <a:spcAft>
                <a:spcPts val="0"/>
              </a:spcAft>
              <a:buSzPts val="3000"/>
              <a:buNone/>
            </a:pPr>
            <a:endParaRPr lang="zh-TW" altLang="en-US" dirty="0"/>
          </a:p>
        </p:txBody>
      </p:sp>
      <p:sp>
        <p:nvSpPr>
          <p:cNvPr id="4" name="投影片編號版面配置區 3"/>
          <p:cNvSpPr>
            <a:spLocks noGrp="1"/>
          </p:cNvSpPr>
          <p:nvPr>
            <p:ph type="sldNum" sz="quarter" idx="5"/>
          </p:nvPr>
        </p:nvSpPr>
        <p:spPr/>
        <p:txBody>
          <a:bodyPr/>
          <a:lstStyle/>
          <a:p>
            <a:fld id="{3A1F91A8-850C-4953-B3CE-82042E48E636}" type="slidenum">
              <a:rPr lang="zh-TW" altLang="en-US" smtClean="0"/>
              <a:t>14</a:t>
            </a:fld>
            <a:endParaRPr lang="zh-TW" altLang="en-US"/>
          </a:p>
        </p:txBody>
      </p:sp>
    </p:spTree>
    <p:extLst>
      <p:ext uri="{BB962C8B-B14F-4D97-AF65-F5344CB8AC3E}">
        <p14:creationId xmlns:p14="http://schemas.microsoft.com/office/powerpoint/2010/main" val="1199235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indent="0">
              <a:buFont typeface="Wingdings" panose="05000000000000000000" pitchFamily="2" charset="2"/>
              <a:buNone/>
            </a:pPr>
            <a:endParaRPr lang="zh-TW" altLang="en-US" b="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5"/>
          </p:nvPr>
        </p:nvSpPr>
        <p:spPr/>
        <p:txBody>
          <a:bodyPr/>
          <a:lstStyle/>
          <a:p>
            <a:fld id="{3A1F91A8-850C-4953-B3CE-82042E48E636}" type="slidenum">
              <a:rPr lang="zh-TW" altLang="en-US" smtClean="0"/>
              <a:t>15</a:t>
            </a:fld>
            <a:endParaRPr lang="zh-TW" altLang="en-US"/>
          </a:p>
        </p:txBody>
      </p:sp>
    </p:spTree>
    <p:extLst>
      <p:ext uri="{BB962C8B-B14F-4D97-AF65-F5344CB8AC3E}">
        <p14:creationId xmlns:p14="http://schemas.microsoft.com/office/powerpoint/2010/main" val="39459402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38100" lvl="0" indent="0" algn="l" rtl="0">
              <a:lnSpc>
                <a:spcPct val="115000"/>
              </a:lnSpc>
              <a:spcBef>
                <a:spcPts val="0"/>
              </a:spcBef>
              <a:spcAft>
                <a:spcPts val="0"/>
              </a:spcAft>
              <a:buSzPts val="3000"/>
              <a:buNone/>
            </a:pPr>
            <a:endParaRPr lang="en-US" altLang="zh-TW" sz="1200" b="0" dirty="0">
              <a:solidFill>
                <a:srgbClr val="FFFFFF"/>
              </a:solidFill>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5"/>
          </p:nvPr>
        </p:nvSpPr>
        <p:spPr/>
        <p:txBody>
          <a:bodyPr/>
          <a:lstStyle/>
          <a:p>
            <a:fld id="{3A1F91A8-850C-4953-B3CE-82042E48E636}" type="slidenum">
              <a:rPr lang="zh-TW" altLang="en-US" smtClean="0"/>
              <a:t>16</a:t>
            </a:fld>
            <a:endParaRPr lang="zh-TW" altLang="en-US"/>
          </a:p>
        </p:txBody>
      </p:sp>
    </p:spTree>
    <p:extLst>
      <p:ext uri="{BB962C8B-B14F-4D97-AF65-F5344CB8AC3E}">
        <p14:creationId xmlns:p14="http://schemas.microsoft.com/office/powerpoint/2010/main" val="2000943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3A1F91A8-850C-4953-B3CE-82042E48E636}" type="slidenum">
              <a:rPr lang="zh-TW" altLang="en-US" smtClean="0"/>
              <a:t>18</a:t>
            </a:fld>
            <a:endParaRPr lang="zh-TW" altLang="en-US"/>
          </a:p>
        </p:txBody>
      </p:sp>
    </p:spTree>
    <p:extLst>
      <p:ext uri="{BB962C8B-B14F-4D97-AF65-F5344CB8AC3E}">
        <p14:creationId xmlns:p14="http://schemas.microsoft.com/office/powerpoint/2010/main" val="808680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3A1F91A8-850C-4953-B3CE-82042E48E636}" type="slidenum">
              <a:rPr lang="zh-TW" altLang="en-US" smtClean="0"/>
              <a:t>19</a:t>
            </a:fld>
            <a:endParaRPr lang="zh-TW" altLang="en-US"/>
          </a:p>
        </p:txBody>
      </p:sp>
    </p:spTree>
    <p:extLst>
      <p:ext uri="{BB962C8B-B14F-4D97-AF65-F5344CB8AC3E}">
        <p14:creationId xmlns:p14="http://schemas.microsoft.com/office/powerpoint/2010/main" val="2228952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3A1F91A8-850C-4953-B3CE-82042E48E636}" type="slidenum">
              <a:rPr lang="zh-TW" altLang="en-US" smtClean="0"/>
              <a:t>20</a:t>
            </a:fld>
            <a:endParaRPr lang="zh-TW" altLang="en-US"/>
          </a:p>
        </p:txBody>
      </p:sp>
    </p:spTree>
    <p:extLst>
      <p:ext uri="{BB962C8B-B14F-4D97-AF65-F5344CB8AC3E}">
        <p14:creationId xmlns:p14="http://schemas.microsoft.com/office/powerpoint/2010/main" val="1314712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658E5-41FB-85F9-0126-C23554CD30EA}"/>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A13D3259-6E13-3E47-D034-F6BA7EB3A705}"/>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FBC63394-D8B5-18A8-6735-979EF27BD3B1}"/>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941B226B-3F5F-7DF4-55C9-B6FA175C82C3}"/>
              </a:ext>
            </a:extLst>
          </p:cNvPr>
          <p:cNvSpPr>
            <a:spLocks noGrp="1"/>
          </p:cNvSpPr>
          <p:nvPr>
            <p:ph type="sldNum" sz="quarter" idx="5"/>
          </p:nvPr>
        </p:nvSpPr>
        <p:spPr/>
        <p:txBody>
          <a:bodyPr/>
          <a:lstStyle/>
          <a:p>
            <a:fld id="{3A1F91A8-850C-4953-B3CE-82042E48E636}" type="slidenum">
              <a:rPr lang="zh-TW" altLang="en-US" smtClean="0"/>
              <a:t>21</a:t>
            </a:fld>
            <a:endParaRPr lang="zh-TW" altLang="en-US"/>
          </a:p>
        </p:txBody>
      </p:sp>
    </p:spTree>
    <p:extLst>
      <p:ext uri="{BB962C8B-B14F-4D97-AF65-F5344CB8AC3E}">
        <p14:creationId xmlns:p14="http://schemas.microsoft.com/office/powerpoint/2010/main" val="2133006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3A1F91A8-850C-4953-B3CE-82042E48E636}" type="slidenum">
              <a:rPr lang="zh-TW" altLang="en-US" smtClean="0"/>
              <a:t>22</a:t>
            </a:fld>
            <a:endParaRPr lang="zh-TW" altLang="en-US"/>
          </a:p>
        </p:txBody>
      </p:sp>
    </p:spTree>
    <p:extLst>
      <p:ext uri="{BB962C8B-B14F-4D97-AF65-F5344CB8AC3E}">
        <p14:creationId xmlns:p14="http://schemas.microsoft.com/office/powerpoint/2010/main" val="41993751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73F00-3ED3-C24C-19F2-8681253769C1}"/>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D103357A-BF97-6C2C-C0CF-0908C54F3C1F}"/>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BDA72C0B-5290-2597-AAF0-D776DB6583C3}"/>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D2C80672-7C6C-2DC4-1FF3-B793B2BB5DA9}"/>
              </a:ext>
            </a:extLst>
          </p:cNvPr>
          <p:cNvSpPr>
            <a:spLocks noGrp="1"/>
          </p:cNvSpPr>
          <p:nvPr>
            <p:ph type="sldNum" sz="quarter" idx="5"/>
          </p:nvPr>
        </p:nvSpPr>
        <p:spPr/>
        <p:txBody>
          <a:bodyPr/>
          <a:lstStyle/>
          <a:p>
            <a:fld id="{3A1F91A8-850C-4953-B3CE-82042E48E636}" type="slidenum">
              <a:rPr lang="zh-TW" altLang="en-US" smtClean="0"/>
              <a:t>23</a:t>
            </a:fld>
            <a:endParaRPr lang="zh-TW" altLang="en-US"/>
          </a:p>
        </p:txBody>
      </p:sp>
    </p:spTree>
    <p:extLst>
      <p:ext uri="{BB962C8B-B14F-4D97-AF65-F5344CB8AC3E}">
        <p14:creationId xmlns:p14="http://schemas.microsoft.com/office/powerpoint/2010/main" val="42573396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標題投影片">
    <p:spTree>
      <p:nvGrpSpPr>
        <p:cNvPr id="1" name=""/>
        <p:cNvGrpSpPr/>
        <p:nvPr/>
      </p:nvGrpSpPr>
      <p:grpSpPr>
        <a:xfrm>
          <a:off x="0" y="0"/>
          <a:ext cx="0" cy="0"/>
          <a:chOff x="0" y="0"/>
          <a:chExt cx="0" cy="0"/>
        </a:xfrm>
      </p:grpSpPr>
      <p:sp>
        <p:nvSpPr>
          <p:cNvPr id="16" name="文字方塊 1">
            <a:extLst>
              <a:ext uri="{FF2B5EF4-FFF2-40B4-BE49-F238E27FC236}">
                <a16:creationId xmlns:a16="http://schemas.microsoft.com/office/drawing/2014/main" id="{D498313C-CF49-7461-BE14-9C48DEA22A9D}"/>
              </a:ext>
            </a:extLst>
          </p:cNvPr>
          <p:cNvSpPr txBox="1">
            <a:spLocks noChangeArrowheads="1"/>
          </p:cNvSpPr>
          <p:nvPr userDrawn="1"/>
        </p:nvSpPr>
        <p:spPr bwMode="auto">
          <a:xfrm>
            <a:off x="1620838" y="5869758"/>
            <a:ext cx="245427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algn="dist"/>
            <a:r>
              <a:rPr lang="zh-TW" altLang="en-US" sz="2400" b="1" dirty="0">
                <a:solidFill>
                  <a:schemeClr val="tx1"/>
                </a:solidFill>
                <a:latin typeface="思源黑体 CN" panose="020B0800000000000000" pitchFamily="34" charset="-128"/>
                <a:ea typeface="思源黑体 CN" panose="020B0800000000000000" pitchFamily="34" charset="-128"/>
              </a:rPr>
              <a:t>大台中南區</a:t>
            </a:r>
            <a:endParaRPr lang="en-US" altLang="zh-TW" sz="2400" b="1" dirty="0">
              <a:solidFill>
                <a:schemeClr val="tx1"/>
              </a:solidFill>
              <a:latin typeface="思源黑体 CN" panose="020B0800000000000000" pitchFamily="34" charset="-128"/>
              <a:ea typeface="思源黑体 CN" panose="020B0800000000000000" pitchFamily="34" charset="-128"/>
            </a:endParaRPr>
          </a:p>
          <a:p>
            <a:pPr algn="dist"/>
            <a:r>
              <a:rPr lang="en-US" altLang="zh-TW" sz="1000" b="1" dirty="0">
                <a:solidFill>
                  <a:schemeClr val="tx1"/>
                </a:solidFill>
                <a:latin typeface="思源黑体 CN" panose="020B0800000000000000" pitchFamily="34" charset="-128"/>
                <a:ea typeface="思源黑体 CN" panose="020B0800000000000000" pitchFamily="34" charset="-128"/>
              </a:rPr>
              <a:t>GREATER</a:t>
            </a:r>
            <a:r>
              <a:rPr lang="zh-TW" altLang="en-US" sz="1000" b="1" dirty="0">
                <a:solidFill>
                  <a:schemeClr val="tx1"/>
                </a:solidFill>
                <a:latin typeface="思源黑体 CN" panose="020B0800000000000000" pitchFamily="34" charset="-128"/>
                <a:ea typeface="思源黑体 CN" panose="020B0800000000000000" pitchFamily="34" charset="-128"/>
              </a:rPr>
              <a:t> </a:t>
            </a:r>
            <a:r>
              <a:rPr lang="en-US" altLang="zh-TW" sz="1000" b="1" dirty="0">
                <a:solidFill>
                  <a:schemeClr val="tx1"/>
                </a:solidFill>
                <a:latin typeface="思源黑体 CN" panose="020B0800000000000000" pitchFamily="34" charset="-128"/>
                <a:ea typeface="思源黑体 CN" panose="020B0800000000000000" pitchFamily="34" charset="-128"/>
              </a:rPr>
              <a:t>TAICHUNG</a:t>
            </a:r>
            <a:r>
              <a:rPr lang="zh-TW" altLang="en-US" sz="1000" b="1" dirty="0">
                <a:solidFill>
                  <a:schemeClr val="tx1"/>
                </a:solidFill>
                <a:latin typeface="思源黑体 CN" panose="020B0800000000000000" pitchFamily="34" charset="-128"/>
                <a:ea typeface="思源黑体 CN" panose="020B0800000000000000" pitchFamily="34" charset="-128"/>
              </a:rPr>
              <a:t> </a:t>
            </a:r>
            <a:r>
              <a:rPr lang="en-US" altLang="zh-TW" sz="1000" b="1" dirty="0">
                <a:solidFill>
                  <a:schemeClr val="tx1"/>
                </a:solidFill>
                <a:latin typeface="思源黑体 CN" panose="020B0800000000000000" pitchFamily="34" charset="-128"/>
                <a:ea typeface="思源黑体 CN" panose="020B0800000000000000" pitchFamily="34" charset="-128"/>
              </a:rPr>
              <a:t>SOUTH</a:t>
            </a:r>
            <a:r>
              <a:rPr lang="zh-TW" altLang="en-US" sz="1000" b="1" dirty="0">
                <a:solidFill>
                  <a:schemeClr val="tx1"/>
                </a:solidFill>
                <a:latin typeface="思源黑体 CN" panose="020B0800000000000000" pitchFamily="34" charset="-128"/>
                <a:ea typeface="思源黑体 CN" panose="020B0800000000000000" pitchFamily="34" charset="-128"/>
              </a:rPr>
              <a:t> </a:t>
            </a:r>
            <a:r>
              <a:rPr lang="en-US" altLang="zh-TW" sz="1000" b="1" dirty="0">
                <a:solidFill>
                  <a:schemeClr val="tx1"/>
                </a:solidFill>
                <a:latin typeface="思源黑体 CN" panose="020B0800000000000000" pitchFamily="34" charset="-128"/>
                <a:ea typeface="思源黑体 CN" panose="020B0800000000000000" pitchFamily="34" charset="-128"/>
              </a:rPr>
              <a:t>REGION</a:t>
            </a:r>
            <a:endParaRPr lang="zh-TW" altLang="en-US" sz="1000" b="1" dirty="0">
              <a:solidFill>
                <a:schemeClr val="tx1"/>
              </a:solidFill>
              <a:latin typeface="思源黑体 CN" panose="020B0800000000000000" pitchFamily="34" charset="-128"/>
              <a:ea typeface="思源黑体 CN" panose="020B0800000000000000" pitchFamily="34" charset="-128"/>
            </a:endParaRPr>
          </a:p>
        </p:txBody>
      </p:sp>
      <p:sp>
        <p:nvSpPr>
          <p:cNvPr id="17" name="文字方塊 1">
            <a:extLst>
              <a:ext uri="{FF2B5EF4-FFF2-40B4-BE49-F238E27FC236}">
                <a16:creationId xmlns:a16="http://schemas.microsoft.com/office/drawing/2014/main" id="{FEA45DBF-28BD-F6C2-D87A-ADB095A65E11}"/>
              </a:ext>
            </a:extLst>
          </p:cNvPr>
          <p:cNvSpPr txBox="1">
            <a:spLocks noChangeArrowheads="1"/>
          </p:cNvSpPr>
          <p:nvPr userDrawn="1"/>
        </p:nvSpPr>
        <p:spPr bwMode="auto">
          <a:xfrm>
            <a:off x="1103093" y="2698675"/>
            <a:ext cx="39830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algn="dist"/>
            <a:r>
              <a:rPr lang="zh-TW" altLang="en-US" sz="3200" b="1" dirty="0">
                <a:solidFill>
                  <a:schemeClr val="tx1"/>
                </a:solidFill>
                <a:latin typeface="思源黑体 CN" panose="020B0800000000000000" pitchFamily="34" charset="-128"/>
                <a:ea typeface="思源黑体 CN" panose="020B0800000000000000" pitchFamily="34" charset="-128"/>
              </a:rPr>
              <a:t>一對一訪談表</a:t>
            </a:r>
            <a:endParaRPr lang="en-US" altLang="zh-TW" sz="3200" b="1" dirty="0">
              <a:solidFill>
                <a:schemeClr val="tx1"/>
              </a:solidFill>
              <a:latin typeface="思源黑体 CN" panose="020B0800000000000000" pitchFamily="34" charset="-128"/>
              <a:ea typeface="思源黑体 CN" panose="020B0800000000000000" pitchFamily="34" charset="-128"/>
            </a:endParaRPr>
          </a:p>
          <a:p>
            <a:pPr algn="dist"/>
            <a:r>
              <a:rPr lang="en-US" altLang="zh-TW" sz="1600" b="1" dirty="0">
                <a:solidFill>
                  <a:schemeClr val="tx1"/>
                </a:solidFill>
                <a:latin typeface="Century Gothic" panose="020B0502020202020204" pitchFamily="34" charset="0"/>
                <a:ea typeface="微軟正黑體" panose="020B0604030504040204" pitchFamily="34" charset="-120"/>
              </a:rPr>
              <a:t>ONE-TO-ONE</a:t>
            </a:r>
            <a:r>
              <a:rPr lang="zh-TW" altLang="en-US" sz="1600" b="1" dirty="0">
                <a:solidFill>
                  <a:schemeClr val="tx1"/>
                </a:solidFill>
                <a:latin typeface="Century Gothic" panose="020B0502020202020204" pitchFamily="34" charset="0"/>
                <a:ea typeface="微軟正黑體" panose="020B0604030504040204" pitchFamily="34" charset="-120"/>
              </a:rPr>
              <a:t> </a:t>
            </a:r>
            <a:r>
              <a:rPr lang="en-US" altLang="zh-TW" sz="1600" b="1" dirty="0">
                <a:solidFill>
                  <a:schemeClr val="tx1"/>
                </a:solidFill>
                <a:latin typeface="Century Gothic" panose="020B0502020202020204" pitchFamily="34" charset="0"/>
                <a:ea typeface="微軟正黑體" panose="020B0604030504040204" pitchFamily="34" charset="-120"/>
              </a:rPr>
              <a:t>SLIP</a:t>
            </a:r>
            <a:endParaRPr lang="zh-TW" altLang="en-US" sz="1600" b="1" dirty="0">
              <a:solidFill>
                <a:schemeClr val="tx1"/>
              </a:solidFill>
              <a:latin typeface="思源黑体 CN" panose="020B0800000000000000" pitchFamily="34" charset="-128"/>
              <a:ea typeface="思源黑体 CN" panose="020B0800000000000000" pitchFamily="34" charset="-128"/>
            </a:endParaRPr>
          </a:p>
        </p:txBody>
      </p:sp>
      <p:pic>
        <p:nvPicPr>
          <p:cNvPr id="25" name="圖片 24">
            <a:extLst>
              <a:ext uri="{FF2B5EF4-FFF2-40B4-BE49-F238E27FC236}">
                <a16:creationId xmlns:a16="http://schemas.microsoft.com/office/drawing/2014/main" id="{E4FEB7A4-922B-755C-062C-B16617C577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126" y="5605684"/>
            <a:ext cx="1558484" cy="1102206"/>
          </a:xfrm>
          <a:prstGeom prst="rect">
            <a:avLst/>
          </a:prstGeom>
        </p:spPr>
      </p:pic>
      <p:cxnSp>
        <p:nvCxnSpPr>
          <p:cNvPr id="34" name="直線接點 33">
            <a:extLst>
              <a:ext uri="{FF2B5EF4-FFF2-40B4-BE49-F238E27FC236}">
                <a16:creationId xmlns:a16="http://schemas.microsoft.com/office/drawing/2014/main" id="{3BD38513-28B1-CA39-8531-E66CEC365B0E}"/>
              </a:ext>
            </a:extLst>
          </p:cNvPr>
          <p:cNvCxnSpPr>
            <a:cxnSpLocks/>
          </p:cNvCxnSpPr>
          <p:nvPr userDrawn="1"/>
        </p:nvCxnSpPr>
        <p:spPr>
          <a:xfrm>
            <a:off x="1017368" y="3215815"/>
            <a:ext cx="10317382" cy="0"/>
          </a:xfrm>
          <a:prstGeom prst="line">
            <a:avLst/>
          </a:prstGeom>
          <a:ln w="9525">
            <a:solidFill>
              <a:schemeClr val="bg1">
                <a:lumMod val="65000"/>
              </a:schemeClr>
            </a:solidFill>
          </a:ln>
        </p:spPr>
        <p:style>
          <a:lnRef idx="2">
            <a:schemeClr val="dk1"/>
          </a:lnRef>
          <a:fillRef idx="0">
            <a:schemeClr val="dk1"/>
          </a:fillRef>
          <a:effectRef idx="1">
            <a:schemeClr val="dk1"/>
          </a:effectRef>
          <a:fontRef idx="minor">
            <a:schemeClr val="tx1"/>
          </a:fontRef>
        </p:style>
      </p:cxnSp>
      <p:grpSp>
        <p:nvGrpSpPr>
          <p:cNvPr id="37" name="群組 36">
            <a:extLst>
              <a:ext uri="{FF2B5EF4-FFF2-40B4-BE49-F238E27FC236}">
                <a16:creationId xmlns:a16="http://schemas.microsoft.com/office/drawing/2014/main" id="{C159BA25-718B-E7F1-1364-B6A98347DE63}"/>
              </a:ext>
            </a:extLst>
          </p:cNvPr>
          <p:cNvGrpSpPr>
            <a:grpSpLocks/>
          </p:cNvGrpSpPr>
          <p:nvPr userDrawn="1"/>
        </p:nvGrpSpPr>
        <p:grpSpPr bwMode="auto">
          <a:xfrm>
            <a:off x="9329738" y="5168900"/>
            <a:ext cx="2862262" cy="1689100"/>
            <a:chOff x="6242807" y="3014810"/>
            <a:chExt cx="2862044" cy="1688983"/>
          </a:xfrm>
        </p:grpSpPr>
        <p:sp>
          <p:nvSpPr>
            <p:cNvPr id="38" name="直角三角形 37">
              <a:extLst>
                <a:ext uri="{FF2B5EF4-FFF2-40B4-BE49-F238E27FC236}">
                  <a16:creationId xmlns:a16="http://schemas.microsoft.com/office/drawing/2014/main" id="{D376E12A-C9FE-FBB6-CBCC-A2754D5D031B}"/>
                </a:ext>
              </a:extLst>
            </p:cNvPr>
            <p:cNvSpPr/>
            <p:nvPr userDrawn="1"/>
          </p:nvSpPr>
          <p:spPr>
            <a:xfrm rot="16200000">
              <a:off x="7214280" y="2813222"/>
              <a:ext cx="919098" cy="2862044"/>
            </a:xfrm>
            <a:prstGeom prst="rtTriangle">
              <a:avLst/>
            </a:prstGeom>
            <a:solidFill>
              <a:srgbClr val="C7C7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39" name="直角三角形 38">
              <a:extLst>
                <a:ext uri="{FF2B5EF4-FFF2-40B4-BE49-F238E27FC236}">
                  <a16:creationId xmlns:a16="http://schemas.microsoft.com/office/drawing/2014/main" id="{9E2FC28C-F6CA-A31E-1511-2A913D587B3D}"/>
                </a:ext>
              </a:extLst>
            </p:cNvPr>
            <p:cNvSpPr/>
            <p:nvPr userDrawn="1"/>
          </p:nvSpPr>
          <p:spPr>
            <a:xfrm rot="16200000">
              <a:off x="7415874" y="3014816"/>
              <a:ext cx="1688983" cy="1688971"/>
            </a:xfrm>
            <a:prstGeom prst="rtTriangle">
              <a:avLst/>
            </a:prstGeom>
            <a:solidFill>
              <a:srgbClr val="C3223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dirty="0"/>
            </a:p>
          </p:txBody>
        </p:sp>
      </p:grpSp>
      <p:pic>
        <p:nvPicPr>
          <p:cNvPr id="15" name="圖片 14">
            <a:extLst>
              <a:ext uri="{FF2B5EF4-FFF2-40B4-BE49-F238E27FC236}">
                <a16:creationId xmlns:a16="http://schemas.microsoft.com/office/drawing/2014/main" id="{03EDB851-59E9-8785-A866-C6BF81F1BA04}"/>
              </a:ext>
            </a:extLst>
          </p:cNvPr>
          <p:cNvPicPr>
            <a:picLocks noChangeAspect="1"/>
          </p:cNvPicPr>
          <p:nvPr userDrawn="1"/>
        </p:nvPicPr>
        <p:blipFill>
          <a:blip r:embed="rId3">
            <a:extLst>
              <a:ext uri="{28A0092B-C50C-407E-A947-70E740481C1C}">
                <a14:useLocalDpi xmlns:a14="http://schemas.microsoft.com/office/drawing/2010/main" val="0"/>
              </a:ext>
            </a:extLst>
          </a:blip>
          <a:srcRect l="8132" t="26225" r="10633" b="25691"/>
          <a:stretch>
            <a:fillRect/>
          </a:stretch>
        </p:blipFill>
        <p:spPr>
          <a:xfrm>
            <a:off x="364740" y="5928166"/>
            <a:ext cx="1270752" cy="531943"/>
          </a:xfrm>
          <a:prstGeom prst="rect">
            <a:avLst/>
          </a:prstGeom>
        </p:spPr>
      </p:pic>
      <p:pic>
        <p:nvPicPr>
          <p:cNvPr id="4" name="圖片 3">
            <a:extLst>
              <a:ext uri="{FF2B5EF4-FFF2-40B4-BE49-F238E27FC236}">
                <a16:creationId xmlns:a16="http://schemas.microsoft.com/office/drawing/2014/main" id="{F57337AF-FF3E-B646-476B-3635AAE274C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075113" y="5869758"/>
            <a:ext cx="1689101" cy="653062"/>
          </a:xfrm>
          <a:prstGeom prst="rect">
            <a:avLst/>
          </a:prstGeom>
        </p:spPr>
      </p:pic>
    </p:spTree>
    <p:extLst>
      <p:ext uri="{BB962C8B-B14F-4D97-AF65-F5344CB8AC3E}">
        <p14:creationId xmlns:p14="http://schemas.microsoft.com/office/powerpoint/2010/main" val="49328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標題投影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908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全鑫30秒-1">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ED0EFDA9-B188-46CD-8EAD-6700316FF789}"/>
              </a:ext>
            </a:extLst>
          </p:cNvPr>
          <p:cNvSpPr/>
          <p:nvPr userDrawn="1"/>
        </p:nvSpPr>
        <p:spPr>
          <a:xfrm>
            <a:off x="1" y="0"/>
            <a:ext cx="3869478" cy="6079402"/>
          </a:xfrm>
          <a:prstGeom prst="rect">
            <a:avLst/>
          </a:prstGeom>
          <a:solidFill>
            <a:schemeClr val="bg1">
              <a:lumMod val="95000"/>
            </a:schemeClr>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dirty="0">
              <a:latin typeface="微軟正黑體" panose="020B0604030504040204" pitchFamily="34" charset="-120"/>
              <a:ea typeface="微軟正黑體" panose="020B0604030504040204" pitchFamily="34" charset="-120"/>
            </a:endParaRPr>
          </a:p>
        </p:txBody>
      </p:sp>
      <p:sp>
        <p:nvSpPr>
          <p:cNvPr id="29" name="矩形 28">
            <a:extLst>
              <a:ext uri="{FF2B5EF4-FFF2-40B4-BE49-F238E27FC236}">
                <a16:creationId xmlns:a16="http://schemas.microsoft.com/office/drawing/2014/main" id="{324A396B-4C30-4B17-B408-7A763E860C65}"/>
              </a:ext>
            </a:extLst>
          </p:cNvPr>
          <p:cNvSpPr/>
          <p:nvPr userDrawn="1"/>
        </p:nvSpPr>
        <p:spPr>
          <a:xfrm>
            <a:off x="0" y="-123"/>
            <a:ext cx="12192000" cy="7785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a:extLst>
              <a:ext uri="{FF2B5EF4-FFF2-40B4-BE49-F238E27FC236}">
                <a16:creationId xmlns:a16="http://schemas.microsoft.com/office/drawing/2014/main" id="{A5661F0C-963B-4B15-B38E-27885E492595}"/>
              </a:ext>
            </a:extLst>
          </p:cNvPr>
          <p:cNvSpPr/>
          <p:nvPr userDrawn="1"/>
        </p:nvSpPr>
        <p:spPr>
          <a:xfrm>
            <a:off x="0" y="6079402"/>
            <a:ext cx="12192000" cy="778598"/>
          </a:xfrm>
          <a:prstGeom prst="rect">
            <a:avLst/>
          </a:prstGeom>
          <a:solidFill>
            <a:srgbClr val="BB1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2" name="直線接點 11">
            <a:extLst>
              <a:ext uri="{FF2B5EF4-FFF2-40B4-BE49-F238E27FC236}">
                <a16:creationId xmlns:a16="http://schemas.microsoft.com/office/drawing/2014/main" id="{AF75581E-015C-4824-8E3E-C476ED40C965}"/>
              </a:ext>
            </a:extLst>
          </p:cNvPr>
          <p:cNvCxnSpPr>
            <a:cxnSpLocks/>
          </p:cNvCxnSpPr>
          <p:nvPr userDrawn="1"/>
        </p:nvCxnSpPr>
        <p:spPr>
          <a:xfrm>
            <a:off x="4335332" y="2049385"/>
            <a:ext cx="7856668" cy="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3" name="矩形 2">
            <a:extLst>
              <a:ext uri="{FF2B5EF4-FFF2-40B4-BE49-F238E27FC236}">
                <a16:creationId xmlns:a16="http://schemas.microsoft.com/office/drawing/2014/main" id="{6AB79224-BBFD-44B5-9F97-36D0D90ACA0A}"/>
              </a:ext>
            </a:extLst>
          </p:cNvPr>
          <p:cNvSpPr/>
          <p:nvPr userDrawn="1"/>
        </p:nvSpPr>
        <p:spPr>
          <a:xfrm>
            <a:off x="1" y="-1364"/>
            <a:ext cx="12192000" cy="4291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latin typeface="微軟正黑體" panose="020B0604030504040204" pitchFamily="34" charset="-120"/>
              <a:ea typeface="微軟正黑體" panose="020B0604030504040204" pitchFamily="34" charset="-120"/>
            </a:endParaRPr>
          </a:p>
        </p:txBody>
      </p:sp>
      <p:grpSp>
        <p:nvGrpSpPr>
          <p:cNvPr id="25" name="群組 24">
            <a:extLst>
              <a:ext uri="{FF2B5EF4-FFF2-40B4-BE49-F238E27FC236}">
                <a16:creationId xmlns:a16="http://schemas.microsoft.com/office/drawing/2014/main" id="{CA26A7E8-5BBA-4E93-BA93-03B933FF12CC}"/>
              </a:ext>
            </a:extLst>
          </p:cNvPr>
          <p:cNvGrpSpPr/>
          <p:nvPr userDrawn="1"/>
        </p:nvGrpSpPr>
        <p:grpSpPr>
          <a:xfrm>
            <a:off x="123027" y="6176313"/>
            <a:ext cx="2501479" cy="584775"/>
            <a:chOff x="9211421" y="6144451"/>
            <a:chExt cx="2501479" cy="584775"/>
          </a:xfrm>
        </p:grpSpPr>
        <p:sp>
          <p:nvSpPr>
            <p:cNvPr id="26" name="文字方塊 1">
              <a:extLst>
                <a:ext uri="{FF2B5EF4-FFF2-40B4-BE49-F238E27FC236}">
                  <a16:creationId xmlns:a16="http://schemas.microsoft.com/office/drawing/2014/main" id="{2738016C-9BFC-454F-ADDA-A453CD49F5BB}"/>
                </a:ext>
              </a:extLst>
            </p:cNvPr>
            <p:cNvSpPr txBox="1">
              <a:spLocks noChangeArrowheads="1"/>
            </p:cNvSpPr>
            <p:nvPr/>
          </p:nvSpPr>
          <p:spPr bwMode="auto">
            <a:xfrm>
              <a:off x="10458353" y="6144451"/>
              <a:ext cx="12545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algn="dist"/>
              <a:r>
                <a:rPr lang="en-US" altLang="zh-TW" sz="2000" b="1" dirty="0">
                  <a:solidFill>
                    <a:schemeClr val="bg1"/>
                  </a:solidFill>
                  <a:latin typeface="思源黑体 CN" panose="020B0800000000000000" pitchFamily="34" charset="-128"/>
                  <a:ea typeface="思源黑体 CN" panose="020B0800000000000000" pitchFamily="34" charset="-128"/>
                </a:rPr>
                <a:t>XX</a:t>
              </a:r>
              <a:r>
                <a:rPr lang="zh-TW" altLang="en-US" sz="2000" b="1" dirty="0">
                  <a:solidFill>
                    <a:schemeClr val="bg1"/>
                  </a:solidFill>
                  <a:latin typeface="思源黑体 CN" panose="020B0800000000000000" pitchFamily="34" charset="-128"/>
                  <a:ea typeface="思源黑体 CN" panose="020B0800000000000000" pitchFamily="34" charset="-128"/>
                </a:rPr>
                <a:t>分會</a:t>
              </a:r>
              <a:endParaRPr lang="en-US" altLang="zh-TW" sz="2000" b="1" dirty="0">
                <a:solidFill>
                  <a:schemeClr val="bg1"/>
                </a:solidFill>
                <a:latin typeface="思源黑体 CN" panose="020B0800000000000000" pitchFamily="34" charset="-128"/>
                <a:ea typeface="思源黑体 CN" panose="020B0800000000000000" pitchFamily="34" charset="-128"/>
              </a:endParaRPr>
            </a:p>
            <a:p>
              <a:pPr algn="dist"/>
              <a:r>
                <a:rPr lang="en-US" altLang="zh-TW" sz="1100" dirty="0">
                  <a:solidFill>
                    <a:schemeClr val="bg1"/>
                  </a:solidFill>
                  <a:latin typeface="Century Gothic" panose="020B0502020202020204" pitchFamily="34" charset="0"/>
                  <a:ea typeface="微軟正黑體" panose="020B0604030504040204" pitchFamily="34" charset="-120"/>
                </a:rPr>
                <a:t>XXXX CHAPTER</a:t>
              </a:r>
            </a:p>
          </p:txBody>
        </p:sp>
        <p:pic>
          <p:nvPicPr>
            <p:cNvPr id="27" name="圖片 12">
              <a:extLst>
                <a:ext uri="{FF2B5EF4-FFF2-40B4-BE49-F238E27FC236}">
                  <a16:creationId xmlns:a16="http://schemas.microsoft.com/office/drawing/2014/main" id="{83776F00-2376-4658-8182-334E3A74D6DE}"/>
                </a:ext>
              </a:extLst>
            </p:cNvPr>
            <p:cNvPicPr>
              <a:picLocks noChangeAspect="1"/>
            </p:cNvPicPr>
            <p:nvPr/>
          </p:nvPicPr>
          <p:blipFill>
            <a:blip r:embed="rId2" cstate="screen">
              <a:extLst>
                <a:ext uri="{28A0092B-C50C-407E-A947-70E740481C1C}">
                  <a14:useLocalDpi xmlns:a14="http://schemas.microsoft.com/office/drawing/2010/main"/>
                </a:ext>
              </a:extLst>
            </a:blip>
            <a:srcRect t="28047" b="22987"/>
            <a:stretch>
              <a:fillRect/>
            </a:stretch>
          </p:blipFill>
          <p:spPr bwMode="auto">
            <a:xfrm>
              <a:off x="9211421" y="6210722"/>
              <a:ext cx="1200128" cy="415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文字方塊 5">
            <a:extLst>
              <a:ext uri="{FF2B5EF4-FFF2-40B4-BE49-F238E27FC236}">
                <a16:creationId xmlns:a16="http://schemas.microsoft.com/office/drawing/2014/main" id="{11D45F83-56C2-4C02-B8FE-7A223CEAA754}"/>
              </a:ext>
            </a:extLst>
          </p:cNvPr>
          <p:cNvSpPr txBox="1"/>
          <p:nvPr userDrawn="1"/>
        </p:nvSpPr>
        <p:spPr>
          <a:xfrm>
            <a:off x="4415408" y="3090446"/>
            <a:ext cx="1005403" cy="338554"/>
          </a:xfrm>
          <a:prstGeom prst="rect">
            <a:avLst/>
          </a:prstGeom>
          <a:solidFill>
            <a:schemeClr val="tx1"/>
          </a:solidFill>
        </p:spPr>
        <p:txBody>
          <a:bodyPr wrap="none" rtlCol="0">
            <a:spAutoFit/>
          </a:bodyPr>
          <a:lstStyle/>
          <a:p>
            <a:pPr marL="0" algn="l" defTabSz="914400" rtl="0" eaLnBrk="1" latinLnBrk="0" hangingPunct="1"/>
            <a:r>
              <a:rPr lang="zh-TW" altLang="en-US" sz="1600" b="1" i="0" u="none" strike="noStrike" kern="1200" spc="0" dirty="0">
                <a:ln>
                  <a:noFill/>
                </a:ln>
                <a:solidFill>
                  <a:schemeClr val="bg1"/>
                </a:solidFill>
                <a:latin typeface="思源黑体 CN" panose="020B0800000000000000" pitchFamily="34" charset="-128"/>
                <a:ea typeface="思源黑体 CN" panose="020B0800000000000000" pitchFamily="34" charset="-128"/>
                <a:cs typeface="+mn-cs"/>
              </a:rPr>
              <a:t>服務項目</a:t>
            </a:r>
          </a:p>
        </p:txBody>
      </p:sp>
      <p:sp>
        <p:nvSpPr>
          <p:cNvPr id="31" name="文字方塊 30">
            <a:extLst>
              <a:ext uri="{FF2B5EF4-FFF2-40B4-BE49-F238E27FC236}">
                <a16:creationId xmlns:a16="http://schemas.microsoft.com/office/drawing/2014/main" id="{E7507843-764A-4C73-B051-37C3F9CBF8A5}"/>
              </a:ext>
            </a:extLst>
          </p:cNvPr>
          <p:cNvSpPr txBox="1"/>
          <p:nvPr userDrawn="1"/>
        </p:nvSpPr>
        <p:spPr>
          <a:xfrm>
            <a:off x="4415408" y="4649333"/>
            <a:ext cx="1005403" cy="338554"/>
          </a:xfrm>
          <a:prstGeom prst="rect">
            <a:avLst/>
          </a:prstGeom>
          <a:solidFill>
            <a:schemeClr val="tx1"/>
          </a:solidFill>
        </p:spPr>
        <p:txBody>
          <a:bodyPr wrap="none" rtlCol="0">
            <a:spAutoFit/>
          </a:bodyPr>
          <a:lstStyle/>
          <a:p>
            <a:r>
              <a:rPr lang="zh-TW" altLang="en-US" sz="1600" b="1" i="0" u="none" strike="noStrike" kern="1200" spc="0" dirty="0">
                <a:ln>
                  <a:noFill/>
                </a:ln>
                <a:solidFill>
                  <a:schemeClr val="bg1"/>
                </a:solidFill>
                <a:latin typeface="思源黑体 CN" panose="020B0800000000000000" pitchFamily="34" charset="-128"/>
                <a:ea typeface="思源黑体 CN" panose="020B0800000000000000" pitchFamily="34" charset="-128"/>
              </a:rPr>
              <a:t>需求引薦</a:t>
            </a:r>
          </a:p>
        </p:txBody>
      </p:sp>
      <p:grpSp>
        <p:nvGrpSpPr>
          <p:cNvPr id="32" name="群組 31">
            <a:extLst>
              <a:ext uri="{FF2B5EF4-FFF2-40B4-BE49-F238E27FC236}">
                <a16:creationId xmlns:a16="http://schemas.microsoft.com/office/drawing/2014/main" id="{12EEE6BF-C4AF-4167-8AA1-E4E38058A853}"/>
              </a:ext>
            </a:extLst>
          </p:cNvPr>
          <p:cNvGrpSpPr/>
          <p:nvPr userDrawn="1"/>
        </p:nvGrpSpPr>
        <p:grpSpPr>
          <a:xfrm>
            <a:off x="11413560" y="129246"/>
            <a:ext cx="583774" cy="584774"/>
            <a:chOff x="10880124" y="129245"/>
            <a:chExt cx="1196555" cy="1198605"/>
          </a:xfrm>
        </p:grpSpPr>
        <p:sp>
          <p:nvSpPr>
            <p:cNvPr id="33" name="橢圓 32">
              <a:extLst>
                <a:ext uri="{FF2B5EF4-FFF2-40B4-BE49-F238E27FC236}">
                  <a16:creationId xmlns:a16="http://schemas.microsoft.com/office/drawing/2014/main" id="{9811C9A1-E799-4846-9601-8A903E499FD9}"/>
                </a:ext>
              </a:extLst>
            </p:cNvPr>
            <p:cNvSpPr/>
            <p:nvPr userDrawn="1"/>
          </p:nvSpPr>
          <p:spPr>
            <a:xfrm>
              <a:off x="10999505" y="308918"/>
              <a:ext cx="939112" cy="939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4" name="圖片 33">
              <a:extLst>
                <a:ext uri="{FF2B5EF4-FFF2-40B4-BE49-F238E27FC236}">
                  <a16:creationId xmlns:a16="http://schemas.microsoft.com/office/drawing/2014/main" id="{2C7CA177-B9D9-40E9-AE15-BF3E3A588A9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0887" t="11907" r="9999" b="8843"/>
            <a:stretch/>
          </p:blipFill>
          <p:spPr>
            <a:xfrm>
              <a:off x="10880124" y="129245"/>
              <a:ext cx="1196555" cy="1198605"/>
            </a:xfrm>
            <a:prstGeom prst="rect">
              <a:avLst/>
            </a:prstGeom>
          </p:spPr>
        </p:pic>
      </p:grpSp>
    </p:spTree>
    <p:extLst>
      <p:ext uri="{BB962C8B-B14F-4D97-AF65-F5344CB8AC3E}">
        <p14:creationId xmlns:p14="http://schemas.microsoft.com/office/powerpoint/2010/main" val="34958657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全鑫30秒-2">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8FF75F94-7B5D-400E-897C-A74800A7304E}"/>
              </a:ext>
            </a:extLst>
          </p:cNvPr>
          <p:cNvSpPr/>
          <p:nvPr userDrawn="1"/>
        </p:nvSpPr>
        <p:spPr>
          <a:xfrm>
            <a:off x="0" y="-123"/>
            <a:ext cx="12192000" cy="778597"/>
          </a:xfrm>
          <a:prstGeom prst="rect">
            <a:avLst/>
          </a:prstGeom>
          <a:solidFill>
            <a:srgbClr val="BB1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8" name="群組 7">
            <a:extLst>
              <a:ext uri="{FF2B5EF4-FFF2-40B4-BE49-F238E27FC236}">
                <a16:creationId xmlns:a16="http://schemas.microsoft.com/office/drawing/2014/main" id="{E8141656-F96E-49C9-8B90-47CC3B2E33F1}"/>
              </a:ext>
            </a:extLst>
          </p:cNvPr>
          <p:cNvGrpSpPr/>
          <p:nvPr userDrawn="1"/>
        </p:nvGrpSpPr>
        <p:grpSpPr>
          <a:xfrm>
            <a:off x="123027" y="96787"/>
            <a:ext cx="2501479" cy="584775"/>
            <a:chOff x="9211421" y="6144451"/>
            <a:chExt cx="2501479" cy="584775"/>
          </a:xfrm>
        </p:grpSpPr>
        <p:sp>
          <p:nvSpPr>
            <p:cNvPr id="9" name="文字方塊 1">
              <a:extLst>
                <a:ext uri="{FF2B5EF4-FFF2-40B4-BE49-F238E27FC236}">
                  <a16:creationId xmlns:a16="http://schemas.microsoft.com/office/drawing/2014/main" id="{E01C3C38-1117-41A1-B11F-B69B2FEAF536}"/>
                </a:ext>
              </a:extLst>
            </p:cNvPr>
            <p:cNvSpPr txBox="1">
              <a:spLocks noChangeArrowheads="1"/>
            </p:cNvSpPr>
            <p:nvPr/>
          </p:nvSpPr>
          <p:spPr bwMode="auto">
            <a:xfrm>
              <a:off x="10458353" y="6144451"/>
              <a:ext cx="12545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algn="dist"/>
              <a:r>
                <a:rPr lang="en-US" altLang="zh-TW" sz="2000" b="1" dirty="0">
                  <a:solidFill>
                    <a:schemeClr val="bg1"/>
                  </a:solidFill>
                  <a:latin typeface="思源黑体 CN" panose="020B0800000000000000" pitchFamily="34" charset="-128"/>
                  <a:ea typeface="思源黑体 CN" panose="020B0800000000000000" pitchFamily="34" charset="-128"/>
                </a:rPr>
                <a:t>XX</a:t>
              </a:r>
              <a:r>
                <a:rPr lang="zh-TW" altLang="en-US" sz="2000" b="1" dirty="0">
                  <a:solidFill>
                    <a:schemeClr val="bg1"/>
                  </a:solidFill>
                  <a:latin typeface="思源黑体 CN" panose="020B0800000000000000" pitchFamily="34" charset="-128"/>
                  <a:ea typeface="思源黑体 CN" panose="020B0800000000000000" pitchFamily="34" charset="-128"/>
                </a:rPr>
                <a:t>分會</a:t>
              </a:r>
              <a:endParaRPr lang="en-US" altLang="zh-TW" sz="2000" b="1" dirty="0">
                <a:solidFill>
                  <a:schemeClr val="bg1"/>
                </a:solidFill>
                <a:latin typeface="思源黑体 CN" panose="020B0800000000000000" pitchFamily="34" charset="-128"/>
                <a:ea typeface="思源黑体 CN" panose="020B0800000000000000" pitchFamily="34" charset="-128"/>
              </a:endParaRPr>
            </a:p>
            <a:p>
              <a:pPr algn="dist"/>
              <a:r>
                <a:rPr lang="en-US" altLang="zh-TW" sz="1100" dirty="0">
                  <a:solidFill>
                    <a:schemeClr val="bg1"/>
                  </a:solidFill>
                  <a:latin typeface="Century Gothic" panose="020B0502020202020204" pitchFamily="34" charset="0"/>
                  <a:ea typeface="微軟正黑體" panose="020B0604030504040204" pitchFamily="34" charset="-120"/>
                </a:rPr>
                <a:t>XXXX CHAPTER</a:t>
              </a:r>
            </a:p>
          </p:txBody>
        </p:sp>
        <p:pic>
          <p:nvPicPr>
            <p:cNvPr id="10" name="圖片 12">
              <a:extLst>
                <a:ext uri="{FF2B5EF4-FFF2-40B4-BE49-F238E27FC236}">
                  <a16:creationId xmlns:a16="http://schemas.microsoft.com/office/drawing/2014/main" id="{EDC0469A-546D-4C57-8EDD-F7F0FA0241A8}"/>
                </a:ext>
              </a:extLst>
            </p:cNvPr>
            <p:cNvPicPr>
              <a:picLocks noChangeAspect="1"/>
            </p:cNvPicPr>
            <p:nvPr/>
          </p:nvPicPr>
          <p:blipFill>
            <a:blip r:embed="rId2" cstate="screen">
              <a:extLst>
                <a:ext uri="{28A0092B-C50C-407E-A947-70E740481C1C}">
                  <a14:useLocalDpi xmlns:a14="http://schemas.microsoft.com/office/drawing/2010/main"/>
                </a:ext>
              </a:extLst>
            </a:blip>
            <a:srcRect t="28047" b="22987"/>
            <a:stretch>
              <a:fillRect/>
            </a:stretch>
          </p:blipFill>
          <p:spPr bwMode="auto">
            <a:xfrm>
              <a:off x="9211421" y="6210722"/>
              <a:ext cx="1200128" cy="415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群組 4">
            <a:extLst>
              <a:ext uri="{FF2B5EF4-FFF2-40B4-BE49-F238E27FC236}">
                <a16:creationId xmlns:a16="http://schemas.microsoft.com/office/drawing/2014/main" id="{6770D6EC-1600-4577-AA73-A3479F5B9BDD}"/>
              </a:ext>
            </a:extLst>
          </p:cNvPr>
          <p:cNvGrpSpPr/>
          <p:nvPr userDrawn="1"/>
        </p:nvGrpSpPr>
        <p:grpSpPr>
          <a:xfrm>
            <a:off x="11444844" y="129245"/>
            <a:ext cx="521212" cy="584775"/>
            <a:chOff x="10950014" y="129244"/>
            <a:chExt cx="1038101" cy="1164700"/>
          </a:xfrm>
        </p:grpSpPr>
        <p:sp>
          <p:nvSpPr>
            <p:cNvPr id="3" name="橢圓 2">
              <a:extLst>
                <a:ext uri="{FF2B5EF4-FFF2-40B4-BE49-F238E27FC236}">
                  <a16:creationId xmlns:a16="http://schemas.microsoft.com/office/drawing/2014/main" id="{B9433C0E-58A7-4831-AE98-945AC3287F64}"/>
                </a:ext>
              </a:extLst>
            </p:cNvPr>
            <p:cNvSpPr/>
            <p:nvPr userDrawn="1"/>
          </p:nvSpPr>
          <p:spPr>
            <a:xfrm>
              <a:off x="10999505" y="308918"/>
              <a:ext cx="939112" cy="939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1" name="圖片 10">
              <a:extLst>
                <a:ext uri="{FF2B5EF4-FFF2-40B4-BE49-F238E27FC236}">
                  <a16:creationId xmlns:a16="http://schemas.microsoft.com/office/drawing/2014/main" id="{BA1BFA2A-D7CF-443D-8C3D-8DFE6F8E53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950014" y="129244"/>
              <a:ext cx="1038101" cy="1164700"/>
            </a:xfrm>
            <a:prstGeom prst="rect">
              <a:avLst/>
            </a:prstGeom>
          </p:spPr>
        </p:pic>
      </p:grpSp>
    </p:spTree>
    <p:extLst>
      <p:ext uri="{BB962C8B-B14F-4D97-AF65-F5344CB8AC3E}">
        <p14:creationId xmlns:p14="http://schemas.microsoft.com/office/powerpoint/2010/main" val="289230312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目錄">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17CE70F9-7167-2B8A-7B65-3EACA1395865}"/>
              </a:ext>
            </a:extLst>
          </p:cNvPr>
          <p:cNvSpPr txBox="1"/>
          <p:nvPr userDrawn="1"/>
        </p:nvSpPr>
        <p:spPr>
          <a:xfrm>
            <a:off x="4401729" y="1461693"/>
            <a:ext cx="4145924" cy="584775"/>
          </a:xfrm>
          <a:prstGeom prst="rect">
            <a:avLst/>
          </a:prstGeom>
          <a:noFill/>
        </p:spPr>
        <p:txBody>
          <a:bodyPr wrap="square">
            <a:spAutoFit/>
          </a:bodyPr>
          <a:lstStyle/>
          <a:p>
            <a:pPr algn="dist"/>
            <a:r>
              <a:rPr kumimoji="1" lang="zh-TW" altLang="en-US" sz="3200" b="1" dirty="0">
                <a:solidFill>
                  <a:schemeClr val="tx1"/>
                </a:solidFill>
                <a:latin typeface="思源黑体 CN" panose="020B0800000000000000" pitchFamily="34" charset="-128"/>
                <a:ea typeface="思源黑体 CN" panose="020B0800000000000000" pitchFamily="34" charset="-128"/>
              </a:rPr>
              <a:t>目錄</a:t>
            </a:r>
            <a:r>
              <a:rPr kumimoji="1" lang="zh-TW" altLang="zh-TW" sz="1600" b="1" dirty="0">
                <a:solidFill>
                  <a:schemeClr val="tx1"/>
                </a:solidFill>
                <a:latin typeface="Century Gothic" panose="020B0502020202020204" pitchFamily="34" charset="0"/>
                <a:ea typeface="微軟正黑體" panose="020B0604030504040204" pitchFamily="34" charset="-120"/>
              </a:rPr>
              <a:t>|</a:t>
            </a:r>
            <a:r>
              <a:rPr kumimoji="1" lang="en-US" altLang="zh-TW" sz="1600" dirty="0">
                <a:solidFill>
                  <a:schemeClr val="tx1"/>
                </a:solidFill>
                <a:latin typeface="微軟正黑體" panose="020B0604030504040204" pitchFamily="34" charset="-120"/>
                <a:ea typeface="微軟正黑體" panose="020B0604030504040204" pitchFamily="34" charset="-120"/>
              </a:rPr>
              <a:t>CONTENTS</a:t>
            </a:r>
            <a:endParaRPr kumimoji="1" lang="zh-TW" altLang="zh-TW" sz="1600" dirty="0">
              <a:solidFill>
                <a:schemeClr val="tx1"/>
              </a:solidFill>
              <a:latin typeface="微軟正黑體" panose="020B0604030504040204" pitchFamily="34" charset="-120"/>
              <a:ea typeface="微軟正黑體" panose="020B0604030504040204" pitchFamily="34" charset="-120"/>
            </a:endParaRPr>
          </a:p>
        </p:txBody>
      </p:sp>
      <p:cxnSp>
        <p:nvCxnSpPr>
          <p:cNvPr id="9" name="直線接點 8">
            <a:extLst>
              <a:ext uri="{FF2B5EF4-FFF2-40B4-BE49-F238E27FC236}">
                <a16:creationId xmlns:a16="http://schemas.microsoft.com/office/drawing/2014/main" id="{FD522A4C-A63A-D183-0C77-B114E4E208BE}"/>
              </a:ext>
            </a:extLst>
          </p:cNvPr>
          <p:cNvCxnSpPr>
            <a:cxnSpLocks/>
          </p:cNvCxnSpPr>
          <p:nvPr userDrawn="1"/>
        </p:nvCxnSpPr>
        <p:spPr>
          <a:xfrm>
            <a:off x="0" y="1943101"/>
            <a:ext cx="12192000" cy="0"/>
          </a:xfrm>
          <a:prstGeom prst="line">
            <a:avLst/>
          </a:prstGeom>
          <a:ln w="952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 name="矩形 1">
            <a:extLst>
              <a:ext uri="{FF2B5EF4-FFF2-40B4-BE49-F238E27FC236}">
                <a16:creationId xmlns:a16="http://schemas.microsoft.com/office/drawing/2014/main" id="{59C57D29-2C72-E307-D541-BE3D2007EAD3}"/>
              </a:ext>
            </a:extLst>
          </p:cNvPr>
          <p:cNvSpPr>
            <a:spLocks noChangeArrowheads="1"/>
          </p:cNvSpPr>
          <p:nvPr userDrawn="1"/>
        </p:nvSpPr>
        <p:spPr bwMode="auto">
          <a:xfrm>
            <a:off x="3102984" y="2137908"/>
            <a:ext cx="7369483" cy="2962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marL="457200" marR="0" lvl="0" indent="-457200" algn="l" defTabSz="914400" rtl="0" eaLnBrk="1" fontAlgn="auto" latinLnBrk="0" hangingPunct="1">
              <a:lnSpc>
                <a:spcPct val="150000"/>
              </a:lnSpc>
              <a:spcBef>
                <a:spcPts val="0"/>
              </a:spcBef>
              <a:spcAft>
                <a:spcPts val="0"/>
              </a:spcAft>
              <a:buClrTx/>
              <a:buSzTx/>
              <a:buFontTx/>
              <a:buNone/>
              <a:tabLst/>
              <a:defRPr/>
            </a:pPr>
            <a:r>
              <a:rPr lang="en-US" altLang="zh-TW" sz="1400" dirty="0">
                <a:solidFill>
                  <a:schemeClr val="tx1"/>
                </a:solidFill>
                <a:latin typeface="思源黑体 CN" panose="020B0800000000000000" pitchFamily="34" charset="-128"/>
                <a:ea typeface="思源黑体 CN" panose="020B0800000000000000" pitchFamily="34" charset="-128"/>
              </a:rPr>
              <a:t>0.</a:t>
            </a:r>
            <a:r>
              <a:rPr lang="zh-TW" altLang="en-US" sz="1400" dirty="0">
                <a:solidFill>
                  <a:schemeClr val="tx1"/>
                </a:solidFill>
                <a:latin typeface="思源黑体 CN" panose="020B0800000000000000" pitchFamily="34" charset="-128"/>
                <a:ea typeface="思源黑体 CN" panose="020B0800000000000000" pitchFamily="34" charset="-128"/>
              </a:rPr>
              <a:t>新會員出村檢核追蹤表  </a:t>
            </a:r>
            <a:r>
              <a:rPr lang="zh-TW" altLang="zh-TW" sz="1400" dirty="0">
                <a:solidFill>
                  <a:schemeClr val="tx1"/>
                </a:solidFill>
                <a:latin typeface="微軟正黑體" panose="020B0604030504040204" pitchFamily="34" charset="-120"/>
                <a:ea typeface="微軟正黑體" panose="020B0604030504040204" pitchFamily="34" charset="-120"/>
              </a:rPr>
              <a:t>| </a:t>
            </a:r>
            <a:r>
              <a:rPr lang="zh-TW" altLang="en-US" sz="1400" dirty="0">
                <a:solidFill>
                  <a:schemeClr val="tx1"/>
                </a:solidFill>
                <a:latin typeface="微軟正黑體" panose="020B0604030504040204" pitchFamily="34" charset="-120"/>
                <a:ea typeface="微軟正黑體" panose="020B0604030504040204" pitchFamily="34" charset="-120"/>
              </a:rPr>
              <a:t> </a:t>
            </a:r>
            <a:r>
              <a:rPr kumimoji="1" lang="en-US" altLang="zh-TW" sz="1400" kern="1200" dirty="0">
                <a:solidFill>
                  <a:schemeClr val="tx1"/>
                </a:solidFill>
                <a:latin typeface="微軟正黑體" panose="020B0604030504040204" pitchFamily="34" charset="-120"/>
                <a:ea typeface="微軟正黑體" panose="020B0604030504040204" pitchFamily="34" charset="-120"/>
                <a:cs typeface="+mn-cs"/>
              </a:rPr>
              <a:t>New Member Onboarding Tracker </a:t>
            </a:r>
            <a:r>
              <a:rPr lang="en-US" altLang="zh-TW" sz="1400" dirty="0">
                <a:solidFill>
                  <a:schemeClr val="tx1"/>
                </a:solidFill>
                <a:latin typeface="思源黑体 CN" panose="020B0800000000000000" pitchFamily="34" charset="-128"/>
                <a:ea typeface="思源黑体 CN" panose="020B0800000000000000" pitchFamily="34" charset="-128"/>
              </a:rPr>
              <a:t>	</a:t>
            </a:r>
            <a:r>
              <a:rPr lang="en-US" altLang="zh-TW" sz="1400" dirty="0">
                <a:solidFill>
                  <a:schemeClr val="tx1"/>
                </a:solidFill>
                <a:latin typeface="微軟正黑體" panose="020B0604030504040204" pitchFamily="34" charset="-120"/>
                <a:ea typeface="微軟正黑體" panose="020B0604030504040204" pitchFamily="34" charset="-120"/>
              </a:rPr>
              <a:t>P. 3~4</a:t>
            </a:r>
            <a:endParaRPr lang="en-US" altLang="zh-TW" sz="1400" dirty="0">
              <a:solidFill>
                <a:schemeClr val="tx1"/>
              </a:solidFill>
              <a:latin typeface="思源黑体 CN" panose="020B0800000000000000" pitchFamily="34" charset="-128"/>
              <a:ea typeface="思源黑体 CN" panose="020B0800000000000000" pitchFamily="34" charset="-128"/>
            </a:endParaRPr>
          </a:p>
          <a:p>
            <a:pPr>
              <a:lnSpc>
                <a:spcPct val="150000"/>
              </a:lnSpc>
            </a:pPr>
            <a:r>
              <a:rPr lang="en-US" altLang="zh-TW" sz="1400" dirty="0">
                <a:solidFill>
                  <a:schemeClr val="tx1"/>
                </a:solidFill>
                <a:latin typeface="思源黑体 CN" panose="020B0800000000000000" pitchFamily="34" charset="-128"/>
                <a:ea typeface="思源黑体 CN" panose="020B0800000000000000" pitchFamily="34" charset="-128"/>
              </a:rPr>
              <a:t>1.30</a:t>
            </a:r>
            <a:r>
              <a:rPr lang="zh-TW" altLang="en-US" sz="1400" dirty="0">
                <a:solidFill>
                  <a:schemeClr val="tx1"/>
                </a:solidFill>
                <a:latin typeface="思源黑体 CN" panose="020B0800000000000000" pitchFamily="34" charset="-128"/>
                <a:ea typeface="思源黑体 CN" panose="020B0800000000000000" pitchFamily="34" charset="-128"/>
              </a:rPr>
              <a:t>秒自我介紹  </a:t>
            </a:r>
            <a:r>
              <a:rPr lang="zh-TW" altLang="zh-TW"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30-Second Presentation			P. 5~7</a:t>
            </a:r>
          </a:p>
          <a:p>
            <a:pPr>
              <a:lnSpc>
                <a:spcPct val="150000"/>
              </a:lnSpc>
            </a:pPr>
            <a:r>
              <a:rPr lang="en-US" altLang="zh-TW" sz="1400" dirty="0">
                <a:solidFill>
                  <a:schemeClr val="tx1"/>
                </a:solidFill>
                <a:latin typeface="思源黑体 CN" panose="020B0800000000000000" pitchFamily="34" charset="-128"/>
                <a:ea typeface="思源黑体 CN" panose="020B0800000000000000" pitchFamily="34" charset="-128"/>
              </a:rPr>
              <a:t>2.</a:t>
            </a:r>
            <a:r>
              <a:rPr lang="zh-TW" altLang="zh-TW" sz="1400" dirty="0">
                <a:solidFill>
                  <a:srgbClr val="C00000"/>
                </a:solidFill>
                <a:latin typeface="思源黑体 CN" panose="020B0800000000000000" pitchFamily="34" charset="-128"/>
                <a:ea typeface="思源黑体 CN" panose="020B0800000000000000" pitchFamily="34" charset="-128"/>
              </a:rPr>
              <a:t>會員資料表</a:t>
            </a:r>
            <a:r>
              <a:rPr lang="zh-TW" altLang="zh-TW" sz="1400" dirty="0">
                <a:solidFill>
                  <a:schemeClr val="tx1"/>
                </a:solidFill>
                <a:latin typeface="思源黑体 CN" panose="020B0800000000000000" pitchFamily="34" charset="-128"/>
                <a:ea typeface="思源黑体 CN" panose="020B0800000000000000" pitchFamily="34" charset="-128"/>
              </a:rPr>
              <a:t> </a:t>
            </a:r>
            <a:r>
              <a:rPr lang="zh-TW" altLang="zh-TW" sz="1400" dirty="0">
                <a:solidFill>
                  <a:schemeClr val="tx1"/>
                </a:solidFill>
              </a:rPr>
              <a:t> </a:t>
            </a:r>
            <a:r>
              <a:rPr lang="zh-TW" altLang="zh-TW" sz="1400" dirty="0">
                <a:solidFill>
                  <a:schemeClr val="tx1"/>
                </a:solidFill>
                <a:latin typeface="微軟正黑體" panose="020B0604030504040204" pitchFamily="34" charset="-120"/>
                <a:ea typeface="微軟正黑體" panose="020B0604030504040204" pitchFamily="34" charset="-120"/>
              </a:rPr>
              <a:t>|  Biography Sheet</a:t>
            </a:r>
            <a:r>
              <a:rPr lang="en-US" altLang="zh-TW" sz="1400" dirty="0">
                <a:solidFill>
                  <a:schemeClr val="tx1"/>
                </a:solidFill>
                <a:latin typeface="微軟正黑體" panose="020B0604030504040204" pitchFamily="34" charset="-120"/>
                <a:ea typeface="微軟正黑體" panose="020B0604030504040204" pitchFamily="34" charset="-120"/>
              </a:rPr>
              <a:t>				P. 8~11</a:t>
            </a:r>
          </a:p>
          <a:p>
            <a:pPr>
              <a:lnSpc>
                <a:spcPct val="150000"/>
              </a:lnSpc>
            </a:pPr>
            <a:r>
              <a:rPr lang="en-US" altLang="zh-TW" sz="1400" dirty="0">
                <a:solidFill>
                  <a:schemeClr val="tx1"/>
                </a:solidFill>
                <a:latin typeface="思源黑体 CN" panose="020B0800000000000000" pitchFamily="34" charset="-128"/>
                <a:ea typeface="思源黑体 CN" panose="020B0800000000000000" pitchFamily="34" charset="-128"/>
              </a:rPr>
              <a:t>3.</a:t>
            </a:r>
            <a:r>
              <a:rPr lang="en-US" altLang="zh-TW" sz="1400" dirty="0">
                <a:solidFill>
                  <a:srgbClr val="C00000"/>
                </a:solidFill>
                <a:latin typeface="思源黑体 CN" panose="020B0800000000000000" pitchFamily="34" charset="-128"/>
                <a:ea typeface="思源黑体 CN" panose="020B0800000000000000" pitchFamily="34" charset="-128"/>
              </a:rPr>
              <a:t>GAINS</a:t>
            </a:r>
            <a:r>
              <a:rPr lang="zh-TW" altLang="en-US" sz="1400" dirty="0">
                <a:solidFill>
                  <a:srgbClr val="C00000"/>
                </a:solidFill>
                <a:latin typeface="思源黑体 CN" panose="020B0800000000000000" pitchFamily="34" charset="-128"/>
                <a:ea typeface="思源黑体 CN" panose="020B0800000000000000" pitchFamily="34" charset="-128"/>
              </a:rPr>
              <a:t>工作</a:t>
            </a:r>
            <a:r>
              <a:rPr lang="zh-TW" altLang="zh-TW" sz="1400" dirty="0">
                <a:solidFill>
                  <a:srgbClr val="C00000"/>
                </a:solidFill>
                <a:latin typeface="思源黑体 CN" panose="020B0800000000000000" pitchFamily="34" charset="-128"/>
                <a:ea typeface="思源黑体 CN" panose="020B0800000000000000" pitchFamily="34" charset="-128"/>
              </a:rPr>
              <a:t>表</a:t>
            </a:r>
            <a:r>
              <a:rPr lang="zh-TW" altLang="zh-TW" sz="1400" dirty="0">
                <a:solidFill>
                  <a:srgbClr val="C00000"/>
                </a:solidFill>
              </a:rPr>
              <a:t>  </a:t>
            </a:r>
            <a:r>
              <a:rPr lang="zh-TW" altLang="zh-TW"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GAINS</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Worksheet			P. 12~13</a:t>
            </a:r>
          </a:p>
          <a:p>
            <a:pPr>
              <a:lnSpc>
                <a:spcPct val="150000"/>
              </a:lnSpc>
            </a:pPr>
            <a:r>
              <a:rPr lang="en-US" altLang="zh-TW" sz="1400" dirty="0">
                <a:solidFill>
                  <a:schemeClr val="tx1"/>
                </a:solidFill>
                <a:latin typeface="思源黑体 CN" panose="020B0800000000000000" pitchFamily="34" charset="-128"/>
                <a:ea typeface="思源黑体 CN" panose="020B0800000000000000" pitchFamily="34" charset="-128"/>
              </a:rPr>
              <a:t>4.</a:t>
            </a:r>
            <a:r>
              <a:rPr lang="zh-TW" altLang="en-US" sz="1400" dirty="0">
                <a:solidFill>
                  <a:srgbClr val="C00000"/>
                </a:solidFill>
                <a:latin typeface="思源黑体 CN" panose="020B0800000000000000" pitchFamily="34" charset="-128"/>
                <a:ea typeface="思源黑体 CN" panose="020B0800000000000000" pitchFamily="34" charset="-128"/>
              </a:rPr>
              <a:t>業務人脈圈</a:t>
            </a:r>
            <a:r>
              <a:rPr lang="zh-TW" altLang="zh-TW" sz="1400" dirty="0">
                <a:solidFill>
                  <a:srgbClr val="C00000"/>
                </a:solidFill>
              </a:rPr>
              <a:t>  </a:t>
            </a:r>
            <a:r>
              <a:rPr lang="zh-TW" altLang="zh-TW" sz="1400" dirty="0">
                <a:solidFill>
                  <a:schemeClr val="tx1"/>
                </a:solidFill>
                <a:latin typeface="微軟正黑體" panose="020B0604030504040204" pitchFamily="34" charset="-120"/>
                <a:ea typeface="微軟正黑體" panose="020B0604030504040204" pitchFamily="34" charset="-120"/>
              </a:rPr>
              <a:t>|  Contact Sphere Worksheet</a:t>
            </a:r>
            <a:r>
              <a:rPr lang="en-US" altLang="zh-TW" sz="1400" dirty="0">
                <a:solidFill>
                  <a:schemeClr val="tx1"/>
                </a:solidFill>
                <a:latin typeface="微軟正黑體" panose="020B0604030504040204" pitchFamily="34" charset="-120"/>
                <a:ea typeface="微軟正黑體" panose="020B0604030504040204" pitchFamily="34" charset="-120"/>
              </a:rPr>
              <a:t>			P. 14~15</a:t>
            </a:r>
          </a:p>
          <a:p>
            <a:pPr>
              <a:lnSpc>
                <a:spcPct val="150000"/>
              </a:lnSpc>
            </a:pPr>
            <a:r>
              <a:rPr lang="en-US" altLang="zh-TW" sz="1400" dirty="0">
                <a:solidFill>
                  <a:schemeClr val="tx1"/>
                </a:solidFill>
                <a:latin typeface="思源黑体 CN" panose="020B0800000000000000" pitchFamily="34" charset="-128"/>
                <a:ea typeface="思源黑体 CN" panose="020B0800000000000000" pitchFamily="34" charset="-128"/>
              </a:rPr>
              <a:t>5.</a:t>
            </a:r>
            <a:r>
              <a:rPr lang="zh-TW" altLang="en-US" sz="1400" dirty="0">
                <a:solidFill>
                  <a:srgbClr val="C00000"/>
                </a:solidFill>
                <a:latin typeface="思源黑体 CN" panose="020B0800000000000000" pitchFamily="34" charset="-128"/>
                <a:ea typeface="思源黑体 CN" panose="020B0800000000000000" pitchFamily="34" charset="-128"/>
              </a:rPr>
              <a:t>最近的十位客戶表</a:t>
            </a:r>
            <a:r>
              <a:rPr lang="zh-TW" altLang="en-US" sz="1400" dirty="0">
                <a:solidFill>
                  <a:schemeClr val="tx1"/>
                </a:solidFill>
                <a:latin typeface="思源黑体 CN" panose="020B0800000000000000" pitchFamily="34" charset="-128"/>
                <a:ea typeface="思源黑体 CN" panose="020B0800000000000000" pitchFamily="34" charset="-128"/>
              </a:rPr>
              <a:t> </a:t>
            </a:r>
            <a:r>
              <a:rPr lang="zh-TW" altLang="zh-TW" sz="1400" dirty="0">
                <a:solidFill>
                  <a:schemeClr val="tx1"/>
                </a:solidFill>
                <a:latin typeface="微軟正黑體" panose="020B0604030504040204" pitchFamily="34" charset="-120"/>
                <a:ea typeface="微軟正黑體" panose="020B0604030504040204" pitchFamily="34" charset="-120"/>
              </a:rPr>
              <a:t>|  10 Customers Worksheet</a:t>
            </a:r>
            <a:r>
              <a:rPr lang="en-US" altLang="zh-TW" sz="1400" dirty="0">
                <a:solidFill>
                  <a:schemeClr val="tx1"/>
                </a:solidFill>
                <a:latin typeface="微軟正黑體" panose="020B0604030504040204" pitchFamily="34" charset="-120"/>
                <a:ea typeface="微軟正黑體" panose="020B0604030504040204" pitchFamily="34" charset="-120"/>
              </a:rPr>
              <a:t>		P. 16~17</a:t>
            </a:r>
          </a:p>
          <a:p>
            <a:pPr>
              <a:lnSpc>
                <a:spcPct val="150000"/>
              </a:lnSpc>
            </a:pPr>
            <a:r>
              <a:rPr lang="en-US" altLang="zh-TW" sz="1400" dirty="0">
                <a:solidFill>
                  <a:schemeClr val="tx1"/>
                </a:solidFill>
                <a:latin typeface="思源黑体 CN" panose="020B0800000000000000" pitchFamily="34" charset="-128"/>
                <a:ea typeface="思源黑体 CN" panose="020B0800000000000000" pitchFamily="34" charset="-128"/>
              </a:rPr>
              <a:t>6.</a:t>
            </a:r>
            <a:r>
              <a:rPr lang="zh-TW" altLang="en-US" sz="1400" dirty="0">
                <a:solidFill>
                  <a:srgbClr val="C00000"/>
                </a:solidFill>
                <a:latin typeface="思源黑体 CN" panose="020B0800000000000000" pitchFamily="34" charset="-128"/>
                <a:ea typeface="思源黑体 CN" panose="020B0800000000000000" pitchFamily="34" charset="-128"/>
              </a:rPr>
              <a:t>一對一追蹤表 </a:t>
            </a:r>
            <a:r>
              <a:rPr lang="zh-TW" altLang="zh-TW"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DANCE</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CARD				P. 18~20</a:t>
            </a:r>
          </a:p>
          <a:p>
            <a:pPr>
              <a:lnSpc>
                <a:spcPct val="150000"/>
              </a:lnSpc>
            </a:pPr>
            <a:r>
              <a:rPr lang="en-US" altLang="zh-TW" sz="1400" dirty="0">
                <a:solidFill>
                  <a:schemeClr val="tx1"/>
                </a:solidFill>
                <a:latin typeface="思源黑体 CN" panose="020B0800000000000000" pitchFamily="34" charset="-128"/>
                <a:ea typeface="思源黑体 CN" panose="020B0800000000000000" pitchFamily="34" charset="-128"/>
              </a:rPr>
              <a:t>7.</a:t>
            </a:r>
            <a:r>
              <a:rPr lang="zh-TW" altLang="en-US" sz="1400" dirty="0">
                <a:solidFill>
                  <a:schemeClr val="tx1"/>
                </a:solidFill>
                <a:latin typeface="思源黑体 CN" panose="020B0800000000000000" pitchFamily="34" charset="-128"/>
                <a:ea typeface="思源黑体 CN" panose="020B0800000000000000" pitchFamily="34" charset="-128"/>
              </a:rPr>
              <a:t>產業九宮格 </a:t>
            </a:r>
            <a:r>
              <a:rPr lang="zh-TW" altLang="zh-TW"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Industry Grid				P. 21~22</a:t>
            </a:r>
          </a:p>
          <a:p>
            <a:pPr>
              <a:lnSpc>
                <a:spcPct val="150000"/>
              </a:lnSpc>
            </a:pPr>
            <a:r>
              <a:rPr lang="en-US" altLang="zh-TW" sz="1400" dirty="0">
                <a:solidFill>
                  <a:schemeClr val="tx1"/>
                </a:solidFill>
                <a:latin typeface="思源黑体 CN" panose="020B0800000000000000" pitchFamily="34" charset="-128"/>
                <a:ea typeface="思源黑体 CN" panose="020B0800000000000000" pitchFamily="34" charset="-128"/>
              </a:rPr>
              <a:t>8.</a:t>
            </a:r>
            <a:r>
              <a:rPr lang="zh-TW" altLang="en-US" sz="1400" dirty="0">
                <a:solidFill>
                  <a:schemeClr val="tx1"/>
                </a:solidFill>
                <a:latin typeface="思源黑体 CN" panose="020B0800000000000000" pitchFamily="34" charset="-128"/>
                <a:ea typeface="思源黑体 CN" panose="020B0800000000000000" pitchFamily="34" charset="-128"/>
              </a:rPr>
              <a:t>最後檢視 </a:t>
            </a:r>
            <a:r>
              <a:rPr lang="zh-TW" altLang="zh-TW" sz="1400" dirty="0">
                <a:solidFill>
                  <a:schemeClr val="tx1"/>
                </a:solidFill>
                <a:latin typeface="Century Gothic" panose="020B0502020202020204" pitchFamily="34" charset="0"/>
                <a:ea typeface="微軟正黑體" panose="020B0604030504040204" pitchFamily="34" charset="-120"/>
              </a:rPr>
              <a:t>|</a:t>
            </a:r>
            <a:r>
              <a:rPr lang="zh-TW" altLang="zh-TW"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REVIEW					P. 23</a:t>
            </a:r>
            <a:endParaRPr lang="zh-TW" altLang="zh-TW" sz="1400" dirty="0">
              <a:solidFill>
                <a:schemeClr val="tx1"/>
              </a:solidFill>
              <a:latin typeface="微軟正黑體" panose="020B0604030504040204" pitchFamily="34" charset="-120"/>
              <a:ea typeface="微軟正黑體" panose="020B0604030504040204" pitchFamily="34" charset="-120"/>
            </a:endParaRPr>
          </a:p>
        </p:txBody>
      </p:sp>
      <p:sp>
        <p:nvSpPr>
          <p:cNvPr id="11" name="左中括弧 10">
            <a:extLst>
              <a:ext uri="{FF2B5EF4-FFF2-40B4-BE49-F238E27FC236}">
                <a16:creationId xmlns:a16="http://schemas.microsoft.com/office/drawing/2014/main" id="{937827DE-5E56-973B-12BC-F72283B64A6F}"/>
              </a:ext>
            </a:extLst>
          </p:cNvPr>
          <p:cNvSpPr/>
          <p:nvPr userDrawn="1"/>
        </p:nvSpPr>
        <p:spPr>
          <a:xfrm>
            <a:off x="3027607" y="2980570"/>
            <a:ext cx="75378" cy="1348735"/>
          </a:xfrm>
          <a:prstGeom prst="leftBracket">
            <a:avLst/>
          </a:prstGeom>
          <a:ln w="6350">
            <a:solidFill>
              <a:schemeClr val="bg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TW" altLang="en-US"/>
          </a:p>
        </p:txBody>
      </p:sp>
      <p:sp>
        <p:nvSpPr>
          <p:cNvPr id="12" name="文字方塊 11">
            <a:extLst>
              <a:ext uri="{FF2B5EF4-FFF2-40B4-BE49-F238E27FC236}">
                <a16:creationId xmlns:a16="http://schemas.microsoft.com/office/drawing/2014/main" id="{54946AC5-FAEF-5FF9-4B27-564D76267385}"/>
              </a:ext>
            </a:extLst>
          </p:cNvPr>
          <p:cNvSpPr txBox="1"/>
          <p:nvPr userDrawn="1"/>
        </p:nvSpPr>
        <p:spPr>
          <a:xfrm>
            <a:off x="1932643" y="3501048"/>
            <a:ext cx="1057275" cy="307777"/>
          </a:xfrm>
          <a:prstGeom prst="rect">
            <a:avLst/>
          </a:prstGeom>
          <a:noFill/>
        </p:spPr>
        <p:txBody>
          <a:bodyPr wrap="square">
            <a:spAutoFit/>
          </a:bodyPr>
          <a:lstStyle/>
          <a:p>
            <a:pPr algn="r"/>
            <a:r>
              <a:rPr kumimoji="1" lang="en-US" altLang="zh-TW" sz="1400" dirty="0">
                <a:solidFill>
                  <a:srgbClr val="C00000"/>
                </a:solidFill>
                <a:latin typeface="思源黑体 CN" panose="020B0800000000000000" pitchFamily="34" charset="-128"/>
                <a:ea typeface="思源黑体 CN" panose="020B0800000000000000" pitchFamily="34" charset="-128"/>
              </a:rPr>
              <a:t>BNI</a:t>
            </a:r>
            <a:r>
              <a:rPr kumimoji="1" lang="zh-TW" altLang="en-US" sz="1400" dirty="0">
                <a:solidFill>
                  <a:srgbClr val="C00000"/>
                </a:solidFill>
                <a:latin typeface="思源黑体 CN" panose="020B0800000000000000" pitchFamily="34" charset="-128"/>
                <a:ea typeface="思源黑体 CN" panose="020B0800000000000000" pitchFamily="34" charset="-128"/>
              </a:rPr>
              <a:t> </a:t>
            </a:r>
            <a:r>
              <a:rPr kumimoji="1" lang="en-US" altLang="zh-TW" sz="1400" dirty="0">
                <a:solidFill>
                  <a:srgbClr val="C00000"/>
                </a:solidFill>
                <a:latin typeface="思源黑体 CN" panose="020B0800000000000000" pitchFamily="34" charset="-128"/>
                <a:ea typeface="思源黑体 CN" panose="020B0800000000000000" pitchFamily="34" charset="-128"/>
              </a:rPr>
              <a:t>4+1</a:t>
            </a:r>
            <a:r>
              <a:rPr kumimoji="1" lang="zh-TW" altLang="en-US" sz="1400" dirty="0">
                <a:solidFill>
                  <a:srgbClr val="C00000"/>
                </a:solidFill>
                <a:latin typeface="思源黑体 CN" panose="020B0800000000000000" pitchFamily="34" charset="-128"/>
                <a:ea typeface="思源黑体 CN" panose="020B0800000000000000" pitchFamily="34" charset="-128"/>
              </a:rPr>
              <a:t>表</a:t>
            </a:r>
          </a:p>
        </p:txBody>
      </p:sp>
      <p:sp>
        <p:nvSpPr>
          <p:cNvPr id="2" name="文字方塊 1">
            <a:extLst>
              <a:ext uri="{FF2B5EF4-FFF2-40B4-BE49-F238E27FC236}">
                <a16:creationId xmlns:a16="http://schemas.microsoft.com/office/drawing/2014/main" id="{F85019CD-21B0-30D2-70CB-D361D91E33CF}"/>
              </a:ext>
            </a:extLst>
          </p:cNvPr>
          <p:cNvSpPr txBox="1"/>
          <p:nvPr userDrawn="1"/>
        </p:nvSpPr>
        <p:spPr>
          <a:xfrm>
            <a:off x="288497" y="3501048"/>
            <a:ext cx="1713039" cy="307777"/>
          </a:xfrm>
          <a:prstGeom prst="rect">
            <a:avLst/>
          </a:prstGeom>
          <a:noFill/>
        </p:spPr>
        <p:txBody>
          <a:bodyPr wrap="square">
            <a:spAutoFit/>
          </a:bodyPr>
          <a:lstStyle/>
          <a:p>
            <a:pPr algn="r"/>
            <a:r>
              <a:rPr kumimoji="1" lang="en-US" altLang="zh-TW" sz="1400" dirty="0">
                <a:solidFill>
                  <a:schemeClr val="tx1"/>
                </a:solidFill>
                <a:latin typeface="思源黑体 CN" panose="020B0800000000000000" pitchFamily="34" charset="-128"/>
                <a:ea typeface="思源黑体 CN" panose="020B0800000000000000" pitchFamily="34" charset="-128"/>
              </a:rPr>
              <a:t>(</a:t>
            </a:r>
            <a:r>
              <a:rPr kumimoji="1" lang="zh-TW" altLang="en-US" sz="1400" dirty="0">
                <a:solidFill>
                  <a:schemeClr val="tx1"/>
                </a:solidFill>
                <a:latin typeface="思源黑体 CN" panose="020B0800000000000000" pitchFamily="34" charset="-128"/>
                <a:ea typeface="思源黑体 CN" panose="020B0800000000000000" pitchFamily="34" charset="-128"/>
              </a:rPr>
              <a:t> 事業擴張版圖表 </a:t>
            </a:r>
            <a:r>
              <a:rPr kumimoji="1" lang="en-US" altLang="zh-TW" sz="1400" dirty="0">
                <a:solidFill>
                  <a:schemeClr val="tx1"/>
                </a:solidFill>
                <a:latin typeface="思源黑体 CN" panose="020B0800000000000000" pitchFamily="34" charset="-128"/>
                <a:ea typeface="思源黑体 CN" panose="020B0800000000000000" pitchFamily="34" charset="-128"/>
              </a:rPr>
              <a:t>)</a:t>
            </a:r>
            <a:endParaRPr kumimoji="1" lang="zh-TW" altLang="en-US" sz="1400" dirty="0">
              <a:solidFill>
                <a:schemeClr val="tx1"/>
              </a:solidFill>
              <a:latin typeface="思源黑体 CN" panose="020B0800000000000000" pitchFamily="34" charset="-128"/>
              <a:ea typeface="思源黑体 CN" panose="020B0800000000000000" pitchFamily="34" charset="-128"/>
            </a:endParaRPr>
          </a:p>
        </p:txBody>
      </p:sp>
    </p:spTree>
    <p:extLst>
      <p:ext uri="{BB962C8B-B14F-4D97-AF65-F5344CB8AC3E}">
        <p14:creationId xmlns:p14="http://schemas.microsoft.com/office/powerpoint/2010/main" val="98646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新會員出村檢核追蹤表 ">
    <p:spTree>
      <p:nvGrpSpPr>
        <p:cNvPr id="1" name=""/>
        <p:cNvGrpSpPr/>
        <p:nvPr/>
      </p:nvGrpSpPr>
      <p:grpSpPr>
        <a:xfrm>
          <a:off x="0" y="0"/>
          <a:ext cx="0" cy="0"/>
          <a:chOff x="0" y="0"/>
          <a:chExt cx="0" cy="0"/>
        </a:xfrm>
      </p:grpSpPr>
      <p:sp>
        <p:nvSpPr>
          <p:cNvPr id="3" name="文字方塊 2">
            <a:extLst>
              <a:ext uri="{FF2B5EF4-FFF2-40B4-BE49-F238E27FC236}">
                <a16:creationId xmlns:a16="http://schemas.microsoft.com/office/drawing/2014/main" id="{C87D79B9-2F5D-AED7-2D8B-3989D61140A0}"/>
              </a:ext>
            </a:extLst>
          </p:cNvPr>
          <p:cNvSpPr txBox="1"/>
          <p:nvPr userDrawn="1"/>
        </p:nvSpPr>
        <p:spPr>
          <a:xfrm>
            <a:off x="2094496" y="1461693"/>
            <a:ext cx="8162311" cy="830997"/>
          </a:xfrm>
          <a:prstGeom prst="rect">
            <a:avLst/>
          </a:prstGeom>
          <a:noFill/>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zh-TW" altLang="en-US" sz="3200" b="1" dirty="0">
                <a:solidFill>
                  <a:schemeClr val="tx1"/>
                </a:solidFill>
                <a:latin typeface="思源黑体 CN" panose="020B0800000000000000" pitchFamily="34" charset="-128"/>
                <a:ea typeface="思源黑体 CN" panose="020B0800000000000000" pitchFamily="34" charset="-128"/>
              </a:rPr>
              <a:t>新會員出村檢核追蹤表 </a:t>
            </a:r>
            <a:r>
              <a:rPr kumimoji="1" lang="zh-TW" altLang="zh-TW" sz="1600" b="1" dirty="0">
                <a:solidFill>
                  <a:schemeClr val="tx1"/>
                </a:solidFill>
                <a:latin typeface="Century Gothic" panose="020B0502020202020204" pitchFamily="34" charset="0"/>
                <a:ea typeface="微軟正黑體" panose="020B0604030504040204" pitchFamily="34" charset="-120"/>
              </a:rPr>
              <a:t>|</a:t>
            </a:r>
            <a:r>
              <a:rPr kumimoji="1" lang="zh-TW" altLang="zh-TW" sz="1600" dirty="0">
                <a:solidFill>
                  <a:schemeClr val="tx1"/>
                </a:solidFill>
                <a:latin typeface="Century Gothic" panose="020B0502020202020204" pitchFamily="34" charset="0"/>
                <a:ea typeface="微軟正黑體" panose="020B0604030504040204" pitchFamily="34" charset="-120"/>
              </a:rPr>
              <a:t>  </a:t>
            </a:r>
            <a:r>
              <a:rPr kumimoji="1" lang="en-US" altLang="zh-TW" sz="1600" kern="1200" dirty="0">
                <a:solidFill>
                  <a:schemeClr val="tx1"/>
                </a:solidFill>
                <a:latin typeface="微軟正黑體" panose="020B0604030504040204" pitchFamily="34" charset="-120"/>
                <a:ea typeface="微軟正黑體" panose="020B0604030504040204" pitchFamily="34" charset="-120"/>
                <a:cs typeface="+mn-cs"/>
              </a:rPr>
              <a:t>New Member Onboarding Tracker</a:t>
            </a:r>
          </a:p>
          <a:p>
            <a:pPr algn="dist"/>
            <a:endParaRPr kumimoji="1" lang="zh-TW" altLang="zh-TW" sz="1600" dirty="0">
              <a:solidFill>
                <a:schemeClr val="tx1"/>
              </a:solidFill>
              <a:latin typeface="微軟正黑體" panose="020B0604030504040204" pitchFamily="34" charset="-120"/>
              <a:ea typeface="微軟正黑體" panose="020B0604030504040204" pitchFamily="34" charset="-120"/>
            </a:endParaRPr>
          </a:p>
        </p:txBody>
      </p:sp>
      <p:cxnSp>
        <p:nvCxnSpPr>
          <p:cNvPr id="4" name="直線接點 3">
            <a:extLst>
              <a:ext uri="{FF2B5EF4-FFF2-40B4-BE49-F238E27FC236}">
                <a16:creationId xmlns:a16="http://schemas.microsoft.com/office/drawing/2014/main" id="{4CD7FDB4-F428-F96E-B1C4-E81C6006ACCB}"/>
              </a:ext>
            </a:extLst>
          </p:cNvPr>
          <p:cNvCxnSpPr>
            <a:cxnSpLocks/>
          </p:cNvCxnSpPr>
          <p:nvPr userDrawn="1"/>
        </p:nvCxnSpPr>
        <p:spPr>
          <a:xfrm>
            <a:off x="0" y="1943101"/>
            <a:ext cx="12192000" cy="0"/>
          </a:xfrm>
          <a:prstGeom prst="line">
            <a:avLst/>
          </a:prstGeom>
          <a:ln w="952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 name="矩形 1">
            <a:extLst>
              <a:ext uri="{FF2B5EF4-FFF2-40B4-BE49-F238E27FC236}">
                <a16:creationId xmlns:a16="http://schemas.microsoft.com/office/drawing/2014/main" id="{42258F1B-6125-49D4-93F9-EC644BEAB58C}"/>
              </a:ext>
            </a:extLst>
          </p:cNvPr>
          <p:cNvSpPr>
            <a:spLocks noChangeArrowheads="1"/>
          </p:cNvSpPr>
          <p:nvPr userDrawn="1"/>
        </p:nvSpPr>
        <p:spPr bwMode="auto">
          <a:xfrm>
            <a:off x="824337" y="2450991"/>
            <a:ext cx="10622916" cy="1022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marL="0" indent="0" algn="l">
              <a:lnSpc>
                <a:spcPct val="150000"/>
              </a:lnSpc>
            </a:pPr>
            <a:r>
              <a:rPr lang="zh-TW" altLang="en-US" sz="1400" cap="none" baseline="0" dirty="0">
                <a:solidFill>
                  <a:schemeClr val="tx1"/>
                </a:solidFill>
                <a:latin typeface="微軟正黑體" panose="020B0604030504040204" pitchFamily="34" charset="-120"/>
                <a:ea typeface="微軟正黑體" panose="020B0604030504040204" pitchFamily="34" charset="-120"/>
              </a:rPr>
              <a:t>        在新會員出村前， 不懂系統使用的情況下，只能依照規定與「流程範圍內」的指定對象進行一對一交流（作為新會員教學練習與習慣養成），不開放與流程以外的其他會員進行一對一交流與推廣與銷售。只要在一個月內順利</a:t>
            </a:r>
            <a:r>
              <a:rPr lang="zh-TW" altLang="en-US" sz="1400" b="1" cap="none" baseline="0" dirty="0">
                <a:solidFill>
                  <a:schemeClr val="accent6"/>
                </a:solidFill>
                <a:latin typeface="微軟正黑體" panose="020B0604030504040204" pitchFamily="34" charset="-120"/>
                <a:ea typeface="微軟正黑體" panose="020B0604030504040204" pitchFamily="34" charset="-120"/>
              </a:rPr>
              <a:t>完成檢核表內容與流程</a:t>
            </a:r>
            <a:r>
              <a:rPr lang="zh-TW" altLang="en-US" sz="1400" cap="none" baseline="0" dirty="0">
                <a:solidFill>
                  <a:schemeClr val="tx1"/>
                </a:solidFill>
                <a:latin typeface="微軟正黑體" panose="020B0604030504040204" pitchFamily="34" charset="-120"/>
                <a:ea typeface="微軟正黑體" panose="020B0604030504040204" pitchFamily="34" charset="-120"/>
              </a:rPr>
              <a:t>並拿到</a:t>
            </a:r>
            <a:r>
              <a:rPr lang="zh-TW" altLang="en-US" sz="1400" b="1" cap="none" baseline="0" dirty="0">
                <a:solidFill>
                  <a:schemeClr val="accent6"/>
                </a:solidFill>
                <a:latin typeface="微軟正黑體" panose="020B0604030504040204" pitchFamily="34" charset="-120"/>
                <a:ea typeface="微軟正黑體" panose="020B0604030504040204" pitchFamily="34" charset="-120"/>
              </a:rPr>
              <a:t>綠燈</a:t>
            </a:r>
            <a:r>
              <a:rPr lang="zh-TW" altLang="en-US" sz="1400" cap="none" baseline="0" dirty="0">
                <a:solidFill>
                  <a:schemeClr val="tx1"/>
                </a:solidFill>
                <a:latin typeface="微軟正黑體" panose="020B0604030504040204" pitchFamily="34" charset="-120"/>
                <a:ea typeface="微軟正黑體" panose="020B0604030504040204" pitchFamily="34" charset="-120"/>
              </a:rPr>
              <a:t>，就能正式開始運作。</a:t>
            </a:r>
            <a:endParaRPr lang="en-US" altLang="zh-TW" sz="1400" cap="none" baseline="0"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78324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0秒自我介紹">
    <p:spTree>
      <p:nvGrpSpPr>
        <p:cNvPr id="1" name=""/>
        <p:cNvGrpSpPr/>
        <p:nvPr/>
      </p:nvGrpSpPr>
      <p:grpSpPr>
        <a:xfrm>
          <a:off x="0" y="0"/>
          <a:ext cx="0" cy="0"/>
          <a:chOff x="0" y="0"/>
          <a:chExt cx="0" cy="0"/>
        </a:xfrm>
      </p:grpSpPr>
      <p:sp>
        <p:nvSpPr>
          <p:cNvPr id="3" name="文字方塊 2">
            <a:extLst>
              <a:ext uri="{FF2B5EF4-FFF2-40B4-BE49-F238E27FC236}">
                <a16:creationId xmlns:a16="http://schemas.microsoft.com/office/drawing/2014/main" id="{C87D79B9-2F5D-AED7-2D8B-3989D61140A0}"/>
              </a:ext>
            </a:extLst>
          </p:cNvPr>
          <p:cNvSpPr txBox="1"/>
          <p:nvPr userDrawn="1"/>
        </p:nvSpPr>
        <p:spPr>
          <a:xfrm>
            <a:off x="2862247" y="1461693"/>
            <a:ext cx="7224887" cy="584775"/>
          </a:xfrm>
          <a:prstGeom prst="rect">
            <a:avLst/>
          </a:prstGeom>
          <a:noFill/>
        </p:spPr>
        <p:txBody>
          <a:bodyPr wrap="square">
            <a:spAutoFit/>
          </a:bodyPr>
          <a:lstStyle/>
          <a:p>
            <a:pPr algn="dist"/>
            <a:r>
              <a:rPr kumimoji="1" lang="en-US" altLang="zh-TW" sz="3200" b="1" dirty="0">
                <a:solidFill>
                  <a:schemeClr val="tx1"/>
                </a:solidFill>
                <a:latin typeface="思源黑体 CN" panose="020B0800000000000000" pitchFamily="34" charset="-128"/>
                <a:ea typeface="思源黑体 CN" panose="020B0800000000000000" pitchFamily="34" charset="-128"/>
              </a:rPr>
              <a:t>30</a:t>
            </a:r>
            <a:r>
              <a:rPr kumimoji="1" lang="zh-TW" altLang="en-US" sz="3200" b="1" dirty="0">
                <a:solidFill>
                  <a:schemeClr val="tx1"/>
                </a:solidFill>
                <a:latin typeface="思源黑体 CN" panose="020B0800000000000000" pitchFamily="34" charset="-128"/>
                <a:ea typeface="思源黑体 CN" panose="020B0800000000000000" pitchFamily="34" charset="-128"/>
              </a:rPr>
              <a:t>秒自我介紹 </a:t>
            </a:r>
            <a:r>
              <a:rPr kumimoji="1" lang="zh-TW" altLang="zh-TW" sz="1600" b="1" dirty="0">
                <a:solidFill>
                  <a:schemeClr val="tx1"/>
                </a:solidFill>
                <a:latin typeface="Century Gothic" panose="020B0502020202020204" pitchFamily="34" charset="0"/>
                <a:ea typeface="微軟正黑體" panose="020B0604030504040204" pitchFamily="34" charset="-120"/>
              </a:rPr>
              <a:t>|</a:t>
            </a:r>
            <a:r>
              <a:rPr kumimoji="1" lang="zh-TW" altLang="zh-TW" sz="1600" dirty="0">
                <a:solidFill>
                  <a:schemeClr val="tx1"/>
                </a:solidFill>
                <a:latin typeface="Century Gothic" panose="020B0502020202020204" pitchFamily="34" charset="0"/>
                <a:ea typeface="微軟正黑體" panose="020B0604030504040204" pitchFamily="34" charset="-120"/>
              </a:rPr>
              <a:t>  </a:t>
            </a:r>
            <a:r>
              <a:rPr kumimoji="1" lang="en-US" altLang="zh-TW" sz="1600" dirty="0">
                <a:solidFill>
                  <a:schemeClr val="tx1"/>
                </a:solidFill>
                <a:latin typeface="微軟正黑體" panose="020B0604030504040204" pitchFamily="34" charset="-120"/>
                <a:ea typeface="微軟正黑體" panose="020B0604030504040204" pitchFamily="34" charset="-120"/>
              </a:rPr>
              <a:t>30-Second Presentation</a:t>
            </a:r>
            <a:endParaRPr kumimoji="1" lang="zh-TW" altLang="zh-TW" sz="1600" dirty="0">
              <a:solidFill>
                <a:schemeClr val="tx1"/>
              </a:solidFill>
              <a:latin typeface="微軟正黑體" panose="020B0604030504040204" pitchFamily="34" charset="-120"/>
              <a:ea typeface="微軟正黑體" panose="020B0604030504040204" pitchFamily="34" charset="-120"/>
            </a:endParaRPr>
          </a:p>
        </p:txBody>
      </p:sp>
      <p:cxnSp>
        <p:nvCxnSpPr>
          <p:cNvPr id="4" name="直線接點 3">
            <a:extLst>
              <a:ext uri="{FF2B5EF4-FFF2-40B4-BE49-F238E27FC236}">
                <a16:creationId xmlns:a16="http://schemas.microsoft.com/office/drawing/2014/main" id="{4CD7FDB4-F428-F96E-B1C4-E81C6006ACCB}"/>
              </a:ext>
            </a:extLst>
          </p:cNvPr>
          <p:cNvCxnSpPr>
            <a:cxnSpLocks/>
          </p:cNvCxnSpPr>
          <p:nvPr userDrawn="1"/>
        </p:nvCxnSpPr>
        <p:spPr>
          <a:xfrm>
            <a:off x="0" y="1943101"/>
            <a:ext cx="12192000" cy="0"/>
          </a:xfrm>
          <a:prstGeom prst="line">
            <a:avLst/>
          </a:prstGeom>
          <a:ln w="952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 name="矩形 1">
            <a:extLst>
              <a:ext uri="{FF2B5EF4-FFF2-40B4-BE49-F238E27FC236}">
                <a16:creationId xmlns:a16="http://schemas.microsoft.com/office/drawing/2014/main" id="{42258F1B-6125-49D4-93F9-EC644BEAB58C}"/>
              </a:ext>
            </a:extLst>
          </p:cNvPr>
          <p:cNvSpPr>
            <a:spLocks noChangeArrowheads="1"/>
          </p:cNvSpPr>
          <p:nvPr userDrawn="1"/>
        </p:nvSpPr>
        <p:spPr bwMode="auto">
          <a:xfrm>
            <a:off x="824337" y="2450991"/>
            <a:ext cx="7104387" cy="2638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marL="0" indent="0">
              <a:lnSpc>
                <a:spcPct val="150000"/>
              </a:lnSpc>
            </a:pPr>
            <a:r>
              <a:rPr lang="zh-TW" altLang="en-US" sz="1400" dirty="0">
                <a:solidFill>
                  <a:schemeClr val="tx1"/>
                </a:solidFill>
                <a:latin typeface="微軟正黑體" panose="020B0604030504040204" pitchFamily="34" charset="-120"/>
                <a:ea typeface="微軟正黑體" panose="020B0604030504040204" pitchFamily="34" charset="-120"/>
              </a:rPr>
              <a:t>新會員加入前的準備頁面： *各分會可以在投影片母片更改成各分會</a:t>
            </a:r>
            <a:r>
              <a:rPr lang="en-US" altLang="zh-TW" sz="1400" dirty="0">
                <a:solidFill>
                  <a:schemeClr val="tx1"/>
                </a:solidFill>
                <a:latin typeface="微軟正黑體" panose="020B0604030504040204" pitchFamily="34" charset="-120"/>
                <a:ea typeface="微軟正黑體" panose="020B0604030504040204" pitchFamily="34" charset="-120"/>
              </a:rPr>
              <a:t>30</a:t>
            </a:r>
            <a:r>
              <a:rPr lang="zh-TW" altLang="en-US" sz="1400" dirty="0">
                <a:solidFill>
                  <a:schemeClr val="tx1"/>
                </a:solidFill>
                <a:latin typeface="微軟正黑體" panose="020B0604030504040204" pitchFamily="34" charset="-120"/>
                <a:ea typeface="微軟正黑體" panose="020B0604030504040204" pitchFamily="34" charset="-120"/>
              </a:rPr>
              <a:t>秒的頁面</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indent="0">
              <a:lnSpc>
                <a:spcPct val="150000"/>
              </a:lnSpc>
            </a:pPr>
            <a:r>
              <a:rPr lang="zh-TW" altLang="en-US" sz="1400" dirty="0">
                <a:solidFill>
                  <a:schemeClr val="tx1"/>
                </a:solidFill>
                <a:latin typeface="微軟正黑體" panose="020B0604030504040204" pitchFamily="34" charset="-120"/>
                <a:ea typeface="微軟正黑體" panose="020B0604030504040204" pitchFamily="34" charset="-120"/>
              </a:rPr>
              <a:t>每個會員在每次例會中有</a:t>
            </a:r>
            <a:r>
              <a:rPr lang="en-US" altLang="zh-TW" sz="1400" dirty="0">
                <a:solidFill>
                  <a:schemeClr val="tx1"/>
                </a:solidFill>
                <a:latin typeface="微軟正黑體" panose="020B0604030504040204" pitchFamily="34" charset="-120"/>
                <a:ea typeface="微軟正黑體" panose="020B0604030504040204" pitchFamily="34" charset="-120"/>
              </a:rPr>
              <a:t>30</a:t>
            </a:r>
            <a:r>
              <a:rPr lang="zh-TW" altLang="en-US" sz="1400" dirty="0">
                <a:solidFill>
                  <a:schemeClr val="tx1"/>
                </a:solidFill>
                <a:latin typeface="微軟正黑體" panose="020B0604030504040204" pitchFamily="34" charset="-120"/>
                <a:ea typeface="微軟正黑體" panose="020B0604030504040204" pitchFamily="34" charset="-120"/>
              </a:rPr>
              <a:t>秒的時間去讓夥伴與來賓加深印象</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342900" indent="-342900">
              <a:lnSpc>
                <a:spcPct val="150000"/>
              </a:lnSpc>
              <a:buFont typeface="+mj-lt"/>
              <a:buAutoNum type="arabicPeriod"/>
            </a:pPr>
            <a:r>
              <a:rPr lang="zh-TW" altLang="en-US" sz="1400" dirty="0">
                <a:solidFill>
                  <a:schemeClr val="tx1"/>
                </a:solidFill>
                <a:latin typeface="微軟正黑體" panose="020B0604030504040204" pitchFamily="34" charset="-120"/>
                <a:ea typeface="微軟正黑體" panose="020B0604030504040204" pitchFamily="34" charset="-120"/>
              </a:rPr>
              <a:t>姓名 </a:t>
            </a:r>
            <a:r>
              <a:rPr lang="en-US" altLang="zh-TW" sz="1400" dirty="0">
                <a:solidFill>
                  <a:schemeClr val="tx1"/>
                </a:solidFill>
                <a:latin typeface="微軟正黑體" panose="020B0604030504040204" pitchFamily="34" charset="-120"/>
                <a:ea typeface="微軟正黑體" panose="020B0604030504040204" pitchFamily="34" charset="-120"/>
              </a:rPr>
              <a:t>| </a:t>
            </a:r>
            <a:r>
              <a:rPr lang="zh-TW" altLang="en-US" sz="1400" dirty="0">
                <a:solidFill>
                  <a:schemeClr val="tx1"/>
                </a:solidFill>
                <a:latin typeface="微軟正黑體" panose="020B0604030504040204" pitchFamily="34" charset="-120"/>
                <a:ea typeface="微軟正黑體" panose="020B0604030504040204" pitchFamily="34" charset="-120"/>
              </a:rPr>
              <a:t>公司 </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342900" indent="-342900">
              <a:lnSpc>
                <a:spcPct val="150000"/>
              </a:lnSpc>
              <a:buFont typeface="+mj-lt"/>
              <a:buAutoNum type="arabicPeriod"/>
            </a:pPr>
            <a:r>
              <a:rPr lang="zh-TW" altLang="en-US" sz="1400" dirty="0">
                <a:solidFill>
                  <a:schemeClr val="tx1"/>
                </a:solidFill>
                <a:latin typeface="微軟正黑體" panose="020B0604030504040204" pitchFamily="34" charset="-120"/>
                <a:ea typeface="微軟正黑體" panose="020B0604030504040204" pitchFamily="34" charset="-120"/>
              </a:rPr>
              <a:t>公司產品、服務</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342900" indent="-342900">
              <a:lnSpc>
                <a:spcPct val="150000"/>
              </a:lnSpc>
              <a:buFont typeface="+mj-lt"/>
              <a:buAutoNum type="arabicPeriod"/>
            </a:pPr>
            <a:r>
              <a:rPr lang="zh-TW" altLang="en-US" sz="1400" dirty="0">
                <a:solidFill>
                  <a:schemeClr val="tx1"/>
                </a:solidFill>
                <a:latin typeface="微軟正黑體" panose="020B0604030504040204" pitchFamily="34" charset="-120"/>
                <a:ea typeface="微軟正黑體" panose="020B0604030504040204" pitchFamily="34" charset="-120"/>
              </a:rPr>
              <a:t>一個經典的成功案例</a:t>
            </a:r>
            <a:r>
              <a:rPr lang="en-US" altLang="zh-TW" sz="1400" dirty="0">
                <a:solidFill>
                  <a:schemeClr val="tx1"/>
                </a:solidFill>
                <a:latin typeface="微軟正黑體" panose="020B0604030504040204" pitchFamily="34" charset="-120"/>
                <a:ea typeface="微軟正黑體" panose="020B0604030504040204" pitchFamily="34" charset="-120"/>
              </a:rPr>
              <a:t>(</a:t>
            </a:r>
            <a:r>
              <a:rPr lang="zh-TW" altLang="en-US" sz="1400" dirty="0">
                <a:solidFill>
                  <a:schemeClr val="tx1"/>
                </a:solidFill>
                <a:latin typeface="微軟正黑體" panose="020B0604030504040204" pitchFamily="34" charset="-120"/>
                <a:ea typeface="微軟正黑體" panose="020B0604030504040204" pitchFamily="34" charset="-120"/>
              </a:rPr>
              <a:t>附加價值</a:t>
            </a:r>
            <a:r>
              <a:rPr lang="en-US" altLang="zh-TW" sz="1400" dirty="0">
                <a:solidFill>
                  <a:schemeClr val="tx1"/>
                </a:solidFill>
                <a:latin typeface="微軟正黑體" panose="020B0604030504040204" pitchFamily="34" charset="-120"/>
                <a:ea typeface="微軟正黑體" panose="020B0604030504040204" pitchFamily="34" charset="-120"/>
              </a:rPr>
              <a:t>)</a:t>
            </a:r>
          </a:p>
          <a:p>
            <a:pPr marL="342900" indent="-342900">
              <a:lnSpc>
                <a:spcPct val="150000"/>
              </a:lnSpc>
              <a:buFont typeface="+mj-lt"/>
              <a:buAutoNum type="arabicPeriod"/>
            </a:pPr>
            <a:r>
              <a:rPr lang="zh-TW" altLang="en-US" sz="1400" dirty="0">
                <a:solidFill>
                  <a:schemeClr val="tx1"/>
                </a:solidFill>
                <a:latin typeface="微軟正黑體" panose="020B0604030504040204" pitchFamily="34" charset="-120"/>
                <a:ea typeface="微軟正黑體" panose="020B0604030504040204" pitchFamily="34" charset="-120"/>
              </a:rPr>
              <a:t>希望尋求怎麼樣的業務引薦</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342900" indent="-342900">
              <a:lnSpc>
                <a:spcPct val="150000"/>
              </a:lnSpc>
              <a:buFont typeface="+mj-lt"/>
              <a:buAutoNum type="arabicPeriod"/>
            </a:pPr>
            <a:r>
              <a:rPr lang="zh-TW" altLang="en-US" sz="1400" dirty="0">
                <a:solidFill>
                  <a:schemeClr val="tx1"/>
                </a:solidFill>
                <a:latin typeface="微軟正黑體" panose="020B0604030504040204" pitchFamily="34" charset="-120"/>
                <a:ea typeface="微軟正黑體" panose="020B0604030504040204" pitchFamily="34" charset="-120"/>
              </a:rPr>
              <a:t>一個好記響亮的口號</a:t>
            </a:r>
            <a:r>
              <a:rPr lang="en-US" altLang="zh-TW" sz="1400" dirty="0">
                <a:solidFill>
                  <a:schemeClr val="tx1"/>
                </a:solidFill>
                <a:latin typeface="微軟正黑體" panose="020B0604030504040204" pitchFamily="34" charset="-120"/>
                <a:ea typeface="微軟正黑體" panose="020B0604030504040204" pitchFamily="34" charset="-120"/>
              </a:rPr>
              <a:t>(Slogan)</a:t>
            </a:r>
          </a:p>
          <a:p>
            <a:pPr marL="342900" indent="-342900">
              <a:lnSpc>
                <a:spcPct val="150000"/>
              </a:lnSpc>
              <a:buFont typeface="+mj-lt"/>
              <a:buAutoNum type="arabicPeriod"/>
            </a:pPr>
            <a:r>
              <a:rPr lang="zh-TW" altLang="en-US" sz="1400" dirty="0">
                <a:solidFill>
                  <a:schemeClr val="tx1"/>
                </a:solidFill>
                <a:latin typeface="微軟正黑體" panose="020B0604030504040204" pitchFamily="34" charset="-120"/>
                <a:ea typeface="微軟正黑體" panose="020B0604030504040204" pitchFamily="34" charset="-120"/>
              </a:rPr>
              <a:t>（額外你也可以準備道具、發揮你的創意</a:t>
            </a:r>
            <a:r>
              <a:rPr lang="en-US" altLang="zh-TW" sz="1400" dirty="0">
                <a:solidFill>
                  <a:schemeClr val="tx1"/>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3476964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會員資料表">
    <p:spTree>
      <p:nvGrpSpPr>
        <p:cNvPr id="1" name=""/>
        <p:cNvGrpSpPr/>
        <p:nvPr/>
      </p:nvGrpSpPr>
      <p:grpSpPr>
        <a:xfrm>
          <a:off x="0" y="0"/>
          <a:ext cx="0" cy="0"/>
          <a:chOff x="0" y="0"/>
          <a:chExt cx="0" cy="0"/>
        </a:xfrm>
      </p:grpSpPr>
      <p:sp>
        <p:nvSpPr>
          <p:cNvPr id="3" name="文字方塊 2">
            <a:extLst>
              <a:ext uri="{FF2B5EF4-FFF2-40B4-BE49-F238E27FC236}">
                <a16:creationId xmlns:a16="http://schemas.microsoft.com/office/drawing/2014/main" id="{39FA62BB-6A1F-5038-6C86-AE68C7437768}"/>
              </a:ext>
            </a:extLst>
          </p:cNvPr>
          <p:cNvSpPr txBox="1"/>
          <p:nvPr userDrawn="1"/>
        </p:nvSpPr>
        <p:spPr>
          <a:xfrm>
            <a:off x="3224545" y="1457719"/>
            <a:ext cx="5447346" cy="584775"/>
          </a:xfrm>
          <a:prstGeom prst="rect">
            <a:avLst/>
          </a:prstGeom>
          <a:noFill/>
        </p:spPr>
        <p:txBody>
          <a:bodyPr wrap="square">
            <a:spAutoFit/>
          </a:bodyPr>
          <a:lstStyle/>
          <a:p>
            <a:pPr algn="dist"/>
            <a:r>
              <a:rPr kumimoji="1" lang="zh-TW" altLang="zh-TW" sz="3200" b="1" dirty="0">
                <a:solidFill>
                  <a:schemeClr val="tx1"/>
                </a:solidFill>
                <a:latin typeface="思源黑体 CN" panose="020B0800000000000000" pitchFamily="34" charset="-128"/>
                <a:ea typeface="思源黑体 CN" panose="020B0800000000000000" pitchFamily="34" charset="-128"/>
              </a:rPr>
              <a:t>會員資料表</a:t>
            </a:r>
            <a:r>
              <a:rPr lang="zh-TW" altLang="zh-TW" b="1" dirty="0">
                <a:solidFill>
                  <a:schemeClr val="tx1"/>
                </a:solidFill>
              </a:rPr>
              <a:t>  </a:t>
            </a:r>
            <a:r>
              <a:rPr kumimoji="1" lang="zh-TW" altLang="zh-TW" sz="1600" dirty="0">
                <a:solidFill>
                  <a:schemeClr val="tx1"/>
                </a:solidFill>
                <a:latin typeface="Century Gothic" panose="020B0502020202020204" pitchFamily="34" charset="0"/>
                <a:ea typeface="微軟正黑體" panose="020B0604030504040204" pitchFamily="34" charset="-120"/>
              </a:rPr>
              <a:t>|  Biography Sheet</a:t>
            </a:r>
          </a:p>
        </p:txBody>
      </p:sp>
      <p:cxnSp>
        <p:nvCxnSpPr>
          <p:cNvPr id="4" name="直線接點 3">
            <a:extLst>
              <a:ext uri="{FF2B5EF4-FFF2-40B4-BE49-F238E27FC236}">
                <a16:creationId xmlns:a16="http://schemas.microsoft.com/office/drawing/2014/main" id="{1E476225-3D3C-CA71-95F1-9D8903558D92}"/>
              </a:ext>
            </a:extLst>
          </p:cNvPr>
          <p:cNvCxnSpPr>
            <a:cxnSpLocks/>
          </p:cNvCxnSpPr>
          <p:nvPr userDrawn="1"/>
        </p:nvCxnSpPr>
        <p:spPr>
          <a:xfrm>
            <a:off x="0" y="1943101"/>
            <a:ext cx="12192000" cy="0"/>
          </a:xfrm>
          <a:prstGeom prst="line">
            <a:avLst/>
          </a:prstGeom>
          <a:ln w="952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 name="矩形 1">
            <a:extLst>
              <a:ext uri="{FF2B5EF4-FFF2-40B4-BE49-F238E27FC236}">
                <a16:creationId xmlns:a16="http://schemas.microsoft.com/office/drawing/2014/main" id="{879209CE-168A-FFB1-432F-98BFF136D463}"/>
              </a:ext>
            </a:extLst>
          </p:cNvPr>
          <p:cNvSpPr>
            <a:spLocks noChangeArrowheads="1"/>
          </p:cNvSpPr>
          <p:nvPr userDrawn="1"/>
        </p:nvSpPr>
        <p:spPr bwMode="auto">
          <a:xfrm>
            <a:off x="824337" y="2450991"/>
            <a:ext cx="10739841" cy="191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marL="0" indent="0">
              <a:lnSpc>
                <a:spcPct val="150000"/>
              </a:lnSpc>
            </a:pPr>
            <a:r>
              <a:rPr lang="zh-TW" altLang="en-US" sz="1400" dirty="0">
                <a:solidFill>
                  <a:schemeClr val="tx1"/>
                </a:solidFill>
                <a:latin typeface="微軟正黑體" panose="020B0604030504040204" pitchFamily="34" charset="-120"/>
                <a:ea typeface="微軟正黑體" panose="020B0604030504040204" pitchFamily="34" charset="-120"/>
              </a:rPr>
              <a:t>會員資料表共分成「商業資訊」 、「個人資訊」 、「綜合資訊」 ，會員資料表最主要的目的是取得</a:t>
            </a:r>
            <a:r>
              <a:rPr lang="en-US" altLang="zh-TW" sz="1400" dirty="0">
                <a:solidFill>
                  <a:schemeClr val="tx1"/>
                </a:solidFill>
                <a:latin typeface="微軟正黑體" panose="020B0604030504040204" pitchFamily="34" charset="-120"/>
                <a:ea typeface="微軟正黑體" panose="020B0604030504040204" pitchFamily="34" charset="-120"/>
              </a:rPr>
              <a:t>121</a:t>
            </a:r>
            <a:r>
              <a:rPr lang="zh-TW" altLang="en-US" sz="1400" dirty="0">
                <a:solidFill>
                  <a:schemeClr val="tx1"/>
                </a:solidFill>
                <a:latin typeface="微軟正黑體" panose="020B0604030504040204" pitchFamily="34" charset="-120"/>
                <a:ea typeface="微軟正黑體" panose="020B0604030504040204" pitchFamily="34" charset="-120"/>
              </a:rPr>
              <a:t>夥伴的「信任感」，</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indent="0">
              <a:lnSpc>
                <a:spcPct val="150000"/>
              </a:lnSpc>
            </a:pPr>
            <a:r>
              <a:rPr lang="zh-TW" altLang="en-US" sz="1400" dirty="0">
                <a:solidFill>
                  <a:schemeClr val="tx1"/>
                </a:solidFill>
                <a:latin typeface="微軟正黑體" panose="020B0604030504040204" pitchFamily="34" charset="-120"/>
                <a:ea typeface="微軟正黑體" panose="020B0604030504040204" pitchFamily="34" charset="-120"/>
              </a:rPr>
              <a:t>詳細說明自己的資料是基本作法，最好在填寫自己的資料盡量跟自己的專業別有所關聯。</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38100" lvl="0" indent="0">
              <a:lnSpc>
                <a:spcPct val="115000"/>
              </a:lnSpc>
              <a:buSzPts val="3000"/>
            </a:pP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lvl="0" indent="0">
              <a:lnSpc>
                <a:spcPct val="150000"/>
              </a:lnSpc>
              <a:buSzPts val="3600"/>
            </a:pP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err="1">
                <a:solidFill>
                  <a:schemeClr val="tx1"/>
                </a:solidFill>
                <a:latin typeface="微軟正黑體" panose="020B0604030504040204" pitchFamily="34" charset="-120"/>
                <a:ea typeface="微軟正黑體" panose="020B0604030504040204" pitchFamily="34" charset="-120"/>
              </a:rPr>
              <a:t>檢視提醒</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indent="0">
              <a:lnSpc>
                <a:spcPct val="150000"/>
              </a:lnSpc>
              <a:buSzPts val="3600"/>
            </a:pPr>
            <a:r>
              <a:rPr lang="en-US" altLang="zh-TW" sz="1400" dirty="0">
                <a:solidFill>
                  <a:schemeClr val="tx1"/>
                </a:solidFill>
                <a:latin typeface="微軟正黑體" panose="020B0604030504040204" pitchFamily="34" charset="-120"/>
                <a:ea typeface="微軟正黑體" panose="020B0604030504040204" pitchFamily="34" charset="-120"/>
              </a:rPr>
              <a:t>1.</a:t>
            </a:r>
            <a:r>
              <a:rPr lang="zh-TW" altLang="en-US" sz="1400" dirty="0">
                <a:solidFill>
                  <a:schemeClr val="tx1"/>
                </a:solidFill>
                <a:latin typeface="微軟正黑體" panose="020B0604030504040204" pitchFamily="34" charset="-120"/>
                <a:ea typeface="微軟正黑體" panose="020B0604030504040204" pitchFamily="34" charset="-120"/>
              </a:rPr>
              <a:t>取得信任感的前提，是因為我們有共同的語言。</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indent="0">
              <a:lnSpc>
                <a:spcPct val="150000"/>
              </a:lnSpc>
              <a:buSzPts val="3600"/>
            </a:pPr>
            <a:r>
              <a:rPr lang="en-US" altLang="zh-TW" sz="1400" dirty="0">
                <a:solidFill>
                  <a:schemeClr val="tx1"/>
                </a:solidFill>
                <a:latin typeface="微軟正黑體" panose="020B0604030504040204" pitchFamily="34" charset="-120"/>
                <a:ea typeface="微軟正黑體" panose="020B0604030504040204" pitchFamily="34" charset="-120"/>
              </a:rPr>
              <a:t>2.</a:t>
            </a:r>
            <a:r>
              <a:rPr lang="zh-TW" altLang="en-US" sz="1400" dirty="0">
                <a:solidFill>
                  <a:schemeClr val="tx1"/>
                </a:solidFill>
                <a:latin typeface="微軟正黑體" panose="020B0604030504040204" pitchFamily="34" charset="-120"/>
                <a:ea typeface="微軟正黑體" panose="020B0604030504040204" pitchFamily="34" charset="-120"/>
              </a:rPr>
              <a:t>精準自己的資訊，若無，可寫無，一切自在。</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721601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AINS工作表">
    <p:spTree>
      <p:nvGrpSpPr>
        <p:cNvPr id="1" name=""/>
        <p:cNvGrpSpPr/>
        <p:nvPr/>
      </p:nvGrpSpPr>
      <p:grpSpPr>
        <a:xfrm>
          <a:off x="0" y="0"/>
          <a:ext cx="0" cy="0"/>
          <a:chOff x="0" y="0"/>
          <a:chExt cx="0" cy="0"/>
        </a:xfrm>
      </p:grpSpPr>
      <p:sp>
        <p:nvSpPr>
          <p:cNvPr id="3" name="文字方塊 2">
            <a:extLst>
              <a:ext uri="{FF2B5EF4-FFF2-40B4-BE49-F238E27FC236}">
                <a16:creationId xmlns:a16="http://schemas.microsoft.com/office/drawing/2014/main" id="{8F7B657C-08CF-3382-BE4C-8B43C8DD41A7}"/>
              </a:ext>
            </a:extLst>
          </p:cNvPr>
          <p:cNvSpPr txBox="1"/>
          <p:nvPr userDrawn="1"/>
        </p:nvSpPr>
        <p:spPr>
          <a:xfrm>
            <a:off x="3217848" y="1457719"/>
            <a:ext cx="5054341" cy="584775"/>
          </a:xfrm>
          <a:prstGeom prst="rect">
            <a:avLst/>
          </a:prstGeom>
          <a:noFill/>
        </p:spPr>
        <p:txBody>
          <a:bodyPr wrap="square">
            <a:spAutoFit/>
          </a:bodyPr>
          <a:lstStyle/>
          <a:p>
            <a:pPr algn="dist"/>
            <a:r>
              <a:rPr kumimoji="1" lang="en-US" altLang="zh-TW" sz="3200" b="1" dirty="0">
                <a:solidFill>
                  <a:schemeClr val="tx1"/>
                </a:solidFill>
                <a:latin typeface="思源黑体 CN" panose="020B0800000000000000" pitchFamily="34" charset="-128"/>
                <a:ea typeface="思源黑体 CN" panose="020B0800000000000000" pitchFamily="34" charset="-128"/>
              </a:rPr>
              <a:t>GAINS</a:t>
            </a:r>
            <a:r>
              <a:rPr kumimoji="1" lang="zh-TW" altLang="en-US" sz="3200" b="1" dirty="0">
                <a:solidFill>
                  <a:schemeClr val="tx1"/>
                </a:solidFill>
                <a:latin typeface="思源黑体 CN" panose="020B0800000000000000" pitchFamily="34" charset="-128"/>
                <a:ea typeface="思源黑体 CN" panose="020B0800000000000000" pitchFamily="34" charset="-128"/>
              </a:rPr>
              <a:t>工作</a:t>
            </a:r>
            <a:r>
              <a:rPr kumimoji="1" lang="zh-TW" altLang="zh-TW" sz="3200" b="1" dirty="0">
                <a:solidFill>
                  <a:schemeClr val="tx1"/>
                </a:solidFill>
                <a:latin typeface="思源黑体 CN" panose="020B0800000000000000" pitchFamily="34" charset="-128"/>
                <a:ea typeface="思源黑体 CN" panose="020B0800000000000000" pitchFamily="34" charset="-128"/>
              </a:rPr>
              <a:t>表</a:t>
            </a:r>
            <a:r>
              <a:rPr lang="zh-TW" altLang="zh-TW" b="1" dirty="0">
                <a:solidFill>
                  <a:schemeClr val="tx1"/>
                </a:solidFill>
              </a:rPr>
              <a:t>  </a:t>
            </a:r>
            <a:r>
              <a:rPr kumimoji="1" lang="zh-TW" altLang="zh-TW" sz="1600" b="1" dirty="0">
                <a:solidFill>
                  <a:schemeClr val="tx1"/>
                </a:solidFill>
                <a:latin typeface="Century Gothic" panose="020B0502020202020204" pitchFamily="34" charset="0"/>
                <a:ea typeface="微軟正黑體" panose="020B0604030504040204" pitchFamily="34" charset="-120"/>
              </a:rPr>
              <a:t>| </a:t>
            </a:r>
            <a:r>
              <a:rPr kumimoji="1" lang="zh-TW" altLang="zh-TW" sz="1600" dirty="0">
                <a:solidFill>
                  <a:schemeClr val="tx1"/>
                </a:solidFill>
                <a:latin typeface="Century Gothic" panose="020B0502020202020204" pitchFamily="34" charset="0"/>
                <a:ea typeface="微軟正黑體" panose="020B0604030504040204" pitchFamily="34" charset="-120"/>
              </a:rPr>
              <a:t> </a:t>
            </a:r>
            <a:r>
              <a:rPr kumimoji="1" lang="en-US" altLang="zh-TW" sz="1600" dirty="0">
                <a:solidFill>
                  <a:schemeClr val="tx1"/>
                </a:solidFill>
                <a:latin typeface="微軟正黑體" panose="020B0604030504040204" pitchFamily="34" charset="-120"/>
                <a:ea typeface="微軟正黑體" panose="020B0604030504040204" pitchFamily="34" charset="-120"/>
              </a:rPr>
              <a:t>GAINS</a:t>
            </a:r>
            <a:r>
              <a:rPr kumimoji="1" lang="zh-TW" altLang="en-US" sz="1600" dirty="0">
                <a:solidFill>
                  <a:schemeClr val="tx1"/>
                </a:solidFill>
                <a:latin typeface="微軟正黑體" panose="020B0604030504040204" pitchFamily="34" charset="-120"/>
                <a:ea typeface="微軟正黑體" panose="020B0604030504040204" pitchFamily="34" charset="-120"/>
              </a:rPr>
              <a:t> </a:t>
            </a:r>
            <a:r>
              <a:rPr kumimoji="1" lang="en-US" altLang="zh-TW" sz="1600" dirty="0">
                <a:solidFill>
                  <a:schemeClr val="tx1"/>
                </a:solidFill>
                <a:latin typeface="微軟正黑體" panose="020B0604030504040204" pitchFamily="34" charset="-120"/>
                <a:ea typeface="微軟正黑體" panose="020B0604030504040204" pitchFamily="34" charset="-120"/>
              </a:rPr>
              <a:t>Worksheet</a:t>
            </a:r>
            <a:endParaRPr kumimoji="1" lang="zh-TW" altLang="zh-TW" sz="1600" dirty="0">
              <a:solidFill>
                <a:schemeClr val="tx1"/>
              </a:solidFill>
              <a:latin typeface="微軟正黑體" panose="020B0604030504040204" pitchFamily="34" charset="-120"/>
              <a:ea typeface="微軟正黑體" panose="020B0604030504040204" pitchFamily="34" charset="-120"/>
            </a:endParaRPr>
          </a:p>
        </p:txBody>
      </p:sp>
      <p:cxnSp>
        <p:nvCxnSpPr>
          <p:cNvPr id="4" name="直線接點 3">
            <a:extLst>
              <a:ext uri="{FF2B5EF4-FFF2-40B4-BE49-F238E27FC236}">
                <a16:creationId xmlns:a16="http://schemas.microsoft.com/office/drawing/2014/main" id="{FB9C7C3B-0339-E114-8C34-4ABFAD2B1714}"/>
              </a:ext>
            </a:extLst>
          </p:cNvPr>
          <p:cNvCxnSpPr>
            <a:cxnSpLocks/>
          </p:cNvCxnSpPr>
          <p:nvPr userDrawn="1"/>
        </p:nvCxnSpPr>
        <p:spPr>
          <a:xfrm>
            <a:off x="0" y="1943101"/>
            <a:ext cx="12192000" cy="0"/>
          </a:xfrm>
          <a:prstGeom prst="line">
            <a:avLst/>
          </a:prstGeom>
          <a:ln w="952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 name="矩形 1">
            <a:extLst>
              <a:ext uri="{FF2B5EF4-FFF2-40B4-BE49-F238E27FC236}">
                <a16:creationId xmlns:a16="http://schemas.microsoft.com/office/drawing/2014/main" id="{57E5A0BB-E5EC-EE13-1B2B-DC4DD96EF299}"/>
              </a:ext>
            </a:extLst>
          </p:cNvPr>
          <p:cNvSpPr>
            <a:spLocks noChangeArrowheads="1"/>
          </p:cNvSpPr>
          <p:nvPr userDrawn="1"/>
        </p:nvSpPr>
        <p:spPr bwMode="auto">
          <a:xfrm>
            <a:off x="824337" y="2450991"/>
            <a:ext cx="10714993" cy="296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marL="0" indent="0">
              <a:lnSpc>
                <a:spcPct val="150000"/>
              </a:lnSpc>
            </a:pPr>
            <a:r>
              <a:rPr lang="zh-TW" altLang="en-US" sz="1400" dirty="0">
                <a:solidFill>
                  <a:schemeClr val="tx1"/>
                </a:solidFill>
                <a:latin typeface="微軟正黑體" panose="020B0604030504040204" pitchFamily="34" charset="-120"/>
                <a:ea typeface="微軟正黑體" panose="020B0604030504040204" pitchFamily="34" charset="-120"/>
              </a:rPr>
              <a:t>「</a:t>
            </a:r>
            <a:r>
              <a:rPr lang="en-US" altLang="zh-TW" sz="1400" dirty="0">
                <a:solidFill>
                  <a:schemeClr val="tx1"/>
                </a:solidFill>
                <a:latin typeface="微軟正黑體" panose="020B0604030504040204" pitchFamily="34" charset="-120"/>
                <a:ea typeface="微軟正黑體" panose="020B0604030504040204" pitchFamily="34" charset="-120"/>
              </a:rPr>
              <a:t>GAINS</a:t>
            </a:r>
            <a:r>
              <a:rPr lang="zh-TW" altLang="en-US" sz="1400" dirty="0">
                <a:solidFill>
                  <a:schemeClr val="tx1"/>
                </a:solidFill>
                <a:latin typeface="微軟正黑體" panose="020B0604030504040204" pitchFamily="34" charset="-120"/>
                <a:ea typeface="微軟正黑體" panose="020B0604030504040204" pitchFamily="34" charset="-120"/>
              </a:rPr>
              <a:t>工作表」最主要的目的聚焦設定與如何達到目標，又稱收穫工作表  </a:t>
            </a:r>
            <a:r>
              <a:rPr lang="en-US" altLang="zh-TW" sz="1400" dirty="0">
                <a:solidFill>
                  <a:schemeClr val="tx1"/>
                </a:solidFill>
                <a:latin typeface="微軟正黑體" panose="020B0604030504040204" pitchFamily="34" charset="-120"/>
                <a:ea typeface="微軟正黑體" panose="020B0604030504040204" pitchFamily="34" charset="-120"/>
              </a:rPr>
              <a:t>( Gains : </a:t>
            </a:r>
            <a:r>
              <a:rPr lang="zh-TW" altLang="en-US" sz="1400" dirty="0">
                <a:solidFill>
                  <a:schemeClr val="tx1"/>
                </a:solidFill>
                <a:latin typeface="微軟正黑體" panose="020B0604030504040204" pitchFamily="34" charset="-120"/>
                <a:ea typeface="微軟正黑體" panose="020B0604030504040204" pitchFamily="34" charset="-120"/>
              </a:rPr>
              <a:t>效益</a:t>
            </a:r>
            <a:r>
              <a:rPr lang="en-US" altLang="zh-TW" sz="1400" dirty="0">
                <a:solidFill>
                  <a:schemeClr val="tx1"/>
                </a:solidFill>
                <a:latin typeface="微軟正黑體" panose="020B0604030504040204" pitchFamily="34" charset="-120"/>
                <a:ea typeface="微軟正黑體" panose="020B0604030504040204" pitchFamily="34" charset="-120"/>
              </a:rPr>
              <a:t>/</a:t>
            </a:r>
            <a:r>
              <a:rPr lang="zh-TW" altLang="en-US" sz="1400" dirty="0">
                <a:solidFill>
                  <a:schemeClr val="tx1"/>
                </a:solidFill>
                <a:latin typeface="微軟正黑體" panose="020B0604030504040204" pitchFamily="34" charset="-120"/>
                <a:ea typeface="微軟正黑體" panose="020B0604030504040204" pitchFamily="34" charset="-120"/>
              </a:rPr>
              <a:t>收穫 </a:t>
            </a:r>
            <a:r>
              <a:rPr lang="en-US" altLang="zh-TW" sz="1400" dirty="0">
                <a:solidFill>
                  <a:schemeClr val="tx1"/>
                </a:solidFill>
                <a:latin typeface="微軟正黑體" panose="020B0604030504040204" pitchFamily="34" charset="-120"/>
                <a:ea typeface="微軟正黑體" panose="020B0604030504040204" pitchFamily="34" charset="-120"/>
              </a:rPr>
              <a:t>)</a:t>
            </a:r>
            <a:endParaRPr lang="zh-TW" altLang="en-US" sz="1400" dirty="0">
              <a:solidFill>
                <a:schemeClr val="tx1"/>
              </a:solidFill>
              <a:latin typeface="微軟正黑體" panose="020B0604030504040204" pitchFamily="34" charset="-120"/>
              <a:ea typeface="微軟正黑體" panose="020B0604030504040204" pitchFamily="34" charset="-120"/>
            </a:endParaRPr>
          </a:p>
          <a:p>
            <a:pPr marL="35432" lvl="0" indent="0">
              <a:lnSpc>
                <a:spcPct val="150000"/>
              </a:lnSpc>
              <a:buSzPts val="2700"/>
            </a:pP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G</a:t>
            </a:r>
            <a:r>
              <a:rPr lang="zh-TW" altLang="en-US" sz="1400" dirty="0">
                <a:solidFill>
                  <a:schemeClr val="tx1"/>
                </a:solidFill>
                <a:latin typeface="微軟正黑體" panose="020B0604030504040204" pitchFamily="34" charset="-120"/>
                <a:ea typeface="微軟正黑體" panose="020B0604030504040204" pitchFamily="34" charset="-120"/>
              </a:rPr>
              <a:t> 」 目標、 「 </a:t>
            </a:r>
            <a:r>
              <a:rPr lang="en-US" altLang="zh-TW" sz="1400" dirty="0">
                <a:solidFill>
                  <a:schemeClr val="tx1"/>
                </a:solidFill>
                <a:latin typeface="微軟正黑體" panose="020B0604030504040204" pitchFamily="34" charset="-120"/>
                <a:ea typeface="微軟正黑體" panose="020B0604030504040204" pitchFamily="34" charset="-120"/>
              </a:rPr>
              <a:t>A</a:t>
            </a:r>
            <a:r>
              <a:rPr lang="zh-TW" altLang="en-US" sz="1400" dirty="0">
                <a:solidFill>
                  <a:schemeClr val="tx1"/>
                </a:solidFill>
                <a:latin typeface="微軟正黑體" panose="020B0604030504040204" pitchFamily="34" charset="-120"/>
                <a:ea typeface="微軟正黑體" panose="020B0604030504040204" pitchFamily="34" charset="-120"/>
              </a:rPr>
              <a:t> 」成就、 「 </a:t>
            </a:r>
            <a:r>
              <a:rPr lang="en-US" altLang="zh-TW" sz="1400" dirty="0">
                <a:solidFill>
                  <a:schemeClr val="tx1"/>
                </a:solidFill>
                <a:latin typeface="微軟正黑體" panose="020B0604030504040204" pitchFamily="34" charset="-120"/>
                <a:ea typeface="微軟正黑體" panose="020B0604030504040204" pitchFamily="34" charset="-120"/>
              </a:rPr>
              <a:t>I</a:t>
            </a:r>
            <a:r>
              <a:rPr lang="zh-TW" altLang="en-US" sz="1400" dirty="0">
                <a:solidFill>
                  <a:schemeClr val="tx1"/>
                </a:solidFill>
                <a:latin typeface="微軟正黑體" panose="020B0604030504040204" pitchFamily="34" charset="-120"/>
                <a:ea typeface="微軟正黑體" panose="020B0604030504040204" pitchFamily="34" charset="-120"/>
              </a:rPr>
              <a:t> 」 興趣愛好、 「 </a:t>
            </a:r>
            <a:r>
              <a:rPr lang="en-US" altLang="zh-TW" sz="1400" dirty="0">
                <a:solidFill>
                  <a:schemeClr val="tx1"/>
                </a:solidFill>
                <a:latin typeface="微軟正黑體" panose="020B0604030504040204" pitchFamily="34" charset="-120"/>
                <a:ea typeface="微軟正黑體" panose="020B0604030504040204" pitchFamily="34" charset="-120"/>
              </a:rPr>
              <a:t>N</a:t>
            </a:r>
            <a:r>
              <a:rPr lang="zh-TW" altLang="en-US" sz="1400" dirty="0">
                <a:solidFill>
                  <a:schemeClr val="tx1"/>
                </a:solidFill>
                <a:latin typeface="微軟正黑體" panose="020B0604030504040204" pitchFamily="34" charset="-120"/>
                <a:ea typeface="微軟正黑體" panose="020B0604030504040204" pitchFamily="34" charset="-120"/>
              </a:rPr>
              <a:t> 」人際關係、 「 </a:t>
            </a:r>
            <a:r>
              <a:rPr lang="en-US" altLang="zh-TW" sz="1400" dirty="0">
                <a:solidFill>
                  <a:schemeClr val="tx1"/>
                </a:solidFill>
                <a:latin typeface="微軟正黑體" panose="020B0604030504040204" pitchFamily="34" charset="-120"/>
                <a:ea typeface="微軟正黑體" panose="020B0604030504040204" pitchFamily="34" charset="-120"/>
              </a:rPr>
              <a:t>S</a:t>
            </a:r>
            <a:r>
              <a:rPr lang="zh-TW" altLang="en-US" sz="1400" dirty="0">
                <a:solidFill>
                  <a:schemeClr val="tx1"/>
                </a:solidFill>
                <a:latin typeface="微軟正黑體" panose="020B0604030504040204" pitchFamily="34" charset="-120"/>
                <a:ea typeface="微軟正黑體" panose="020B0604030504040204" pitchFamily="34" charset="-120"/>
              </a:rPr>
              <a:t> 」技巧，</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35432" lvl="0" indent="0">
              <a:lnSpc>
                <a:spcPct val="150000"/>
              </a:lnSpc>
              <a:buSzPts val="2700"/>
            </a:pPr>
            <a:r>
              <a:rPr lang="zh-TW" altLang="en-US" sz="1400" dirty="0">
                <a:solidFill>
                  <a:schemeClr val="tx1"/>
                </a:solidFill>
                <a:latin typeface="微軟正黑體" panose="020B0604030504040204" pitchFamily="34" charset="-120"/>
                <a:ea typeface="微軟正黑體" panose="020B0604030504040204" pitchFamily="34" charset="-120"/>
              </a:rPr>
              <a:t>撰寫與述說順序亦可考慮由  </a:t>
            </a:r>
            <a:r>
              <a:rPr lang="en-US" altLang="zh-TW" sz="1400" dirty="0">
                <a:solidFill>
                  <a:schemeClr val="tx1"/>
                </a:solidFill>
                <a:latin typeface="微軟正黑體" panose="020B0604030504040204" pitchFamily="34" charset="-120"/>
                <a:ea typeface="微軟正黑體" panose="020B0604030504040204" pitchFamily="34" charset="-120"/>
              </a:rPr>
              <a:t>A</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N</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I</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S</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G</a:t>
            </a:r>
            <a:r>
              <a:rPr lang="zh-TW" altLang="en-US" sz="1400" dirty="0">
                <a:solidFill>
                  <a:schemeClr val="tx1"/>
                </a:solidFill>
                <a:latin typeface="微軟正黑體" panose="020B0604030504040204" pitchFamily="34" charset="-120"/>
                <a:ea typeface="微軟正黑體" panose="020B0604030504040204" pitchFamily="34" charset="-120"/>
              </a:rPr>
              <a:t>  寫亦可。</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35432" lvl="0" indent="0">
              <a:lnSpc>
                <a:spcPct val="150000"/>
              </a:lnSpc>
              <a:buSzPts val="2700"/>
            </a:pPr>
            <a:endParaRPr lang="zh-TW" altLang="en-US" sz="1400" dirty="0">
              <a:solidFill>
                <a:schemeClr val="tx1"/>
              </a:solidFill>
              <a:latin typeface="微軟正黑體" panose="020B0604030504040204" pitchFamily="34" charset="-120"/>
              <a:ea typeface="微軟正黑體" panose="020B0604030504040204" pitchFamily="34" charset="-120"/>
            </a:endParaRPr>
          </a:p>
          <a:p>
            <a:pPr marL="0" lvl="0" indent="0">
              <a:lnSpc>
                <a:spcPct val="150000"/>
              </a:lnSpc>
              <a:buSzPts val="3348"/>
            </a:pPr>
            <a:r>
              <a:rPr lang="zh-TW" altLang="en-US" sz="1400" dirty="0">
                <a:solidFill>
                  <a:schemeClr val="tx1"/>
                </a:solidFill>
                <a:latin typeface="微軟正黑體" panose="020B0604030504040204" pitchFamily="34" charset="-120"/>
                <a:ea typeface="微軟正黑體" panose="020B0604030504040204" pitchFamily="34" charset="-120"/>
              </a:rPr>
              <a:t>＃ 檢視提醒</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lvl="0" indent="0">
              <a:lnSpc>
                <a:spcPct val="150000"/>
              </a:lnSpc>
              <a:buSzPts val="3348"/>
            </a:pPr>
            <a:r>
              <a:rPr lang="en-US" altLang="zh-TW" sz="1400" dirty="0">
                <a:solidFill>
                  <a:schemeClr val="tx1"/>
                </a:solidFill>
                <a:latin typeface="微軟正黑體" panose="020B0604030504040204" pitchFamily="34" charset="-120"/>
                <a:ea typeface="微軟正黑體" panose="020B0604030504040204" pitchFamily="34" charset="-120"/>
              </a:rPr>
              <a:t>1.</a:t>
            </a:r>
            <a:r>
              <a:rPr lang="zh-TW" altLang="en-US" sz="1400" dirty="0">
                <a:solidFill>
                  <a:schemeClr val="tx1"/>
                </a:solidFill>
                <a:latin typeface="微軟正黑體" panose="020B0604030504040204" pitchFamily="34" charset="-120"/>
                <a:ea typeface="微軟正黑體" panose="020B0604030504040204" pitchFamily="34" charset="-120"/>
              </a:rPr>
              <a:t> 「技巧」關於你本業的專業技巧、非本業的專業技巧、 對你本業有幫助的專業技巧。</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indent="0">
              <a:lnSpc>
                <a:spcPct val="150000"/>
              </a:lnSpc>
              <a:buSzPts val="3348"/>
            </a:pPr>
            <a:r>
              <a:rPr lang="en-US" altLang="zh-TW" sz="1400" dirty="0">
                <a:solidFill>
                  <a:schemeClr val="tx1"/>
                </a:solidFill>
                <a:latin typeface="微軟正黑體" panose="020B0604030504040204" pitchFamily="34" charset="-120"/>
                <a:ea typeface="微軟正黑體" panose="020B0604030504040204" pitchFamily="34" charset="-120"/>
              </a:rPr>
              <a:t>2.</a:t>
            </a:r>
            <a:r>
              <a:rPr lang="zh-TW" altLang="en-US" sz="1400" dirty="0">
                <a:solidFill>
                  <a:schemeClr val="tx1"/>
                </a:solidFill>
                <a:latin typeface="微軟正黑體" panose="020B0604030504040204" pitchFamily="34" charset="-120"/>
                <a:ea typeface="微軟正黑體" panose="020B0604030504040204" pitchFamily="34" charset="-120"/>
              </a:rPr>
              <a:t>你的「人際關係」是指你的人脈硬實力、有效人脈、可邀約可合作的來賓。</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indent="0">
              <a:lnSpc>
                <a:spcPct val="150000"/>
              </a:lnSpc>
              <a:buSzPts val="3348"/>
            </a:pPr>
            <a:r>
              <a:rPr lang="en-US" altLang="zh-TW" sz="1400" dirty="0">
                <a:solidFill>
                  <a:schemeClr val="tx1"/>
                </a:solidFill>
                <a:latin typeface="微軟正黑體" panose="020B0604030504040204" pitchFamily="34" charset="-120"/>
                <a:ea typeface="微軟正黑體" panose="020B0604030504040204" pitchFamily="34" charset="-120"/>
              </a:rPr>
              <a:t>3.</a:t>
            </a:r>
            <a:r>
              <a:rPr lang="zh-TW" altLang="en-US" sz="1400" dirty="0">
                <a:solidFill>
                  <a:schemeClr val="tx1"/>
                </a:solidFill>
                <a:latin typeface="微軟正黑體" panose="020B0604030504040204" pitchFamily="34" charset="-120"/>
                <a:ea typeface="微軟正黑體" panose="020B0604030504040204" pitchFamily="34" charset="-120"/>
              </a:rPr>
              <a:t> 「興趣愛好」是否是有機會對接商務的活動。</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indent="0">
              <a:lnSpc>
                <a:spcPct val="150000"/>
              </a:lnSpc>
              <a:buSzPts val="3348"/>
            </a:pPr>
            <a:r>
              <a:rPr lang="en-US" altLang="zh-TW" sz="1400" dirty="0">
                <a:solidFill>
                  <a:schemeClr val="tx1"/>
                </a:solidFill>
                <a:latin typeface="微軟正黑體" panose="020B0604030504040204" pitchFamily="34" charset="-120"/>
                <a:ea typeface="微軟正黑體" panose="020B0604030504040204" pitchFamily="34" charset="-120"/>
              </a:rPr>
              <a:t>4.</a:t>
            </a:r>
            <a:r>
              <a:rPr lang="zh-TW" altLang="en-US" sz="1400" dirty="0">
                <a:solidFill>
                  <a:schemeClr val="tx1"/>
                </a:solidFill>
                <a:latin typeface="微軟正黑體" panose="020B0604030504040204" pitchFamily="34" charset="-120"/>
                <a:ea typeface="微軟正黑體" panose="020B0604030504040204" pitchFamily="34" charset="-120"/>
              </a:rPr>
              <a:t>你的「目標」是否夠具體化，並有設定一個時間期限，例如設定短中長期</a:t>
            </a:r>
            <a:r>
              <a:rPr lang="en-US" altLang="zh-TW" sz="1400" dirty="0">
                <a:solidFill>
                  <a:schemeClr val="tx1"/>
                </a:solidFill>
                <a:latin typeface="微軟正黑體" panose="020B0604030504040204" pitchFamily="34" charset="-120"/>
                <a:ea typeface="微軟正黑體" panose="020B0604030504040204" pitchFamily="34" charset="-120"/>
              </a:rPr>
              <a:t>( </a:t>
            </a:r>
            <a:r>
              <a:rPr lang="en-US" altLang="zh-TW" sz="1400" u="sng" dirty="0">
                <a:solidFill>
                  <a:schemeClr val="tx1"/>
                </a:solidFill>
                <a:latin typeface="微軟正黑體" panose="020B0604030504040204" pitchFamily="34" charset="-120"/>
                <a:ea typeface="微軟正黑體" panose="020B0604030504040204" pitchFamily="34" charset="-120"/>
              </a:rPr>
              <a:t>1</a:t>
            </a:r>
            <a:r>
              <a:rPr lang="zh-TW" altLang="en-US" sz="1400" u="sng" dirty="0">
                <a:solidFill>
                  <a:schemeClr val="tx1"/>
                </a:solidFill>
                <a:latin typeface="微軟正黑體" panose="020B0604030504040204" pitchFamily="34" charset="-120"/>
                <a:ea typeface="微軟正黑體" panose="020B0604030504040204" pitchFamily="34" charset="-120"/>
              </a:rPr>
              <a:t>年</a:t>
            </a:r>
            <a:r>
              <a:rPr lang="en-US" altLang="zh-TW" sz="1400" u="sng" dirty="0">
                <a:solidFill>
                  <a:schemeClr val="tx1"/>
                </a:solidFill>
                <a:latin typeface="微軟正黑體" panose="020B0604030504040204" pitchFamily="34" charset="-120"/>
                <a:ea typeface="微軟正黑體" panose="020B0604030504040204" pitchFamily="34" charset="-120"/>
              </a:rPr>
              <a:t>2</a:t>
            </a:r>
            <a:r>
              <a:rPr lang="zh-TW" altLang="en-US" sz="1400" u="sng" dirty="0">
                <a:solidFill>
                  <a:schemeClr val="tx1"/>
                </a:solidFill>
                <a:latin typeface="微軟正黑體" panose="020B0604030504040204" pitchFamily="34" charset="-120"/>
                <a:ea typeface="微軟正黑體" panose="020B0604030504040204" pitchFamily="34" charset="-120"/>
              </a:rPr>
              <a:t>年</a:t>
            </a:r>
            <a:r>
              <a:rPr lang="en-US" altLang="zh-TW" sz="1400" u="sng" dirty="0">
                <a:solidFill>
                  <a:schemeClr val="tx1"/>
                </a:solidFill>
                <a:latin typeface="微軟正黑體" panose="020B0604030504040204" pitchFamily="34" charset="-120"/>
                <a:ea typeface="微軟正黑體" panose="020B0604030504040204" pitchFamily="34" charset="-120"/>
              </a:rPr>
              <a:t>3</a:t>
            </a:r>
            <a:r>
              <a:rPr lang="zh-TW" altLang="en-US" sz="1400" u="sng" dirty="0">
                <a:solidFill>
                  <a:schemeClr val="tx1"/>
                </a:solidFill>
                <a:latin typeface="微軟正黑體" panose="020B0604030504040204" pitchFamily="34" charset="-120"/>
                <a:ea typeface="微軟正黑體" panose="020B0604030504040204" pitchFamily="34" charset="-120"/>
              </a:rPr>
              <a:t>年</a:t>
            </a:r>
            <a:r>
              <a:rPr lang="zh-TW" altLang="en-US" sz="1400" dirty="0">
                <a:solidFill>
                  <a:schemeClr val="tx1"/>
                </a:solidFill>
                <a:latin typeface="微軟正黑體" panose="020B0604030504040204" pitchFamily="34" charset="-120"/>
                <a:ea typeface="微軟正黑體" panose="020B0604030504040204" pitchFamily="34" charset="-120"/>
              </a:rPr>
              <a:t> 或 </a:t>
            </a:r>
            <a:r>
              <a:rPr lang="en-US" altLang="zh-TW" sz="1400" u="sng" dirty="0">
                <a:solidFill>
                  <a:schemeClr val="tx1"/>
                </a:solidFill>
                <a:latin typeface="微軟正黑體" panose="020B0604030504040204" pitchFamily="34" charset="-120"/>
                <a:ea typeface="微軟正黑體" panose="020B0604030504040204" pitchFamily="34" charset="-120"/>
              </a:rPr>
              <a:t>1</a:t>
            </a:r>
            <a:r>
              <a:rPr lang="zh-TW" altLang="en-US" sz="1400" u="sng" dirty="0">
                <a:solidFill>
                  <a:schemeClr val="tx1"/>
                </a:solidFill>
                <a:latin typeface="微軟正黑體" panose="020B0604030504040204" pitchFamily="34" charset="-120"/>
                <a:ea typeface="微軟正黑體" panose="020B0604030504040204" pitchFamily="34" charset="-120"/>
              </a:rPr>
              <a:t>年</a:t>
            </a:r>
            <a:r>
              <a:rPr lang="en-US" altLang="zh-TW" sz="1400" u="sng" dirty="0">
                <a:solidFill>
                  <a:schemeClr val="tx1"/>
                </a:solidFill>
                <a:latin typeface="微軟正黑體" panose="020B0604030504040204" pitchFamily="34" charset="-120"/>
                <a:ea typeface="微軟正黑體" panose="020B0604030504040204" pitchFamily="34" charset="-120"/>
              </a:rPr>
              <a:t>3</a:t>
            </a:r>
            <a:r>
              <a:rPr lang="zh-TW" altLang="en-US" sz="1400" u="sng" dirty="0">
                <a:solidFill>
                  <a:schemeClr val="tx1"/>
                </a:solidFill>
                <a:latin typeface="微軟正黑體" panose="020B0604030504040204" pitchFamily="34" charset="-120"/>
                <a:ea typeface="微軟正黑體" panose="020B0604030504040204" pitchFamily="34" charset="-120"/>
              </a:rPr>
              <a:t>年</a:t>
            </a:r>
            <a:r>
              <a:rPr lang="en-US" altLang="zh-TW" sz="1400" u="sng" dirty="0">
                <a:solidFill>
                  <a:schemeClr val="tx1"/>
                </a:solidFill>
                <a:latin typeface="微軟正黑體" panose="020B0604030504040204" pitchFamily="34" charset="-120"/>
                <a:ea typeface="微軟正黑體" panose="020B0604030504040204" pitchFamily="34" charset="-120"/>
              </a:rPr>
              <a:t>5</a:t>
            </a:r>
            <a:r>
              <a:rPr lang="zh-TW" altLang="en-US" sz="1400" u="sng" dirty="0">
                <a:solidFill>
                  <a:schemeClr val="tx1"/>
                </a:solidFill>
                <a:latin typeface="微軟正黑體" panose="020B0604030504040204" pitchFamily="34" charset="-120"/>
                <a:ea typeface="微軟正黑體" panose="020B0604030504040204" pitchFamily="34" charset="-120"/>
              </a:rPr>
              <a:t>年 </a:t>
            </a:r>
            <a:r>
              <a:rPr lang="en-US" altLang="zh-TW" sz="1400" dirty="0">
                <a:solidFill>
                  <a:schemeClr val="tx1"/>
                </a:solidFill>
                <a:latin typeface="微軟正黑體" panose="020B0604030504040204" pitchFamily="34" charset="-120"/>
                <a:ea typeface="微軟正黑體" panose="020B0604030504040204" pitchFamily="34" charset="-120"/>
              </a:rPr>
              <a:t>)</a:t>
            </a:r>
            <a:r>
              <a:rPr lang="zh-TW" altLang="en-US" sz="1400" dirty="0">
                <a:solidFill>
                  <a:schemeClr val="tx1"/>
                </a:solidFill>
                <a:latin typeface="微軟正黑體" panose="020B0604030504040204" pitchFamily="34" charset="-120"/>
                <a:ea typeface="微軟正黑體" panose="020B0604030504040204" pitchFamily="34" charset="-120"/>
              </a:rPr>
              <a:t>， 逐步實踐與修正。</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100242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業務人脈圈">
    <p:spTree>
      <p:nvGrpSpPr>
        <p:cNvPr id="1" name=""/>
        <p:cNvGrpSpPr/>
        <p:nvPr/>
      </p:nvGrpSpPr>
      <p:grpSpPr>
        <a:xfrm>
          <a:off x="0" y="0"/>
          <a:ext cx="0" cy="0"/>
          <a:chOff x="0" y="0"/>
          <a:chExt cx="0" cy="0"/>
        </a:xfrm>
      </p:grpSpPr>
      <p:sp>
        <p:nvSpPr>
          <p:cNvPr id="3" name="文字方塊 2">
            <a:extLst>
              <a:ext uri="{FF2B5EF4-FFF2-40B4-BE49-F238E27FC236}">
                <a16:creationId xmlns:a16="http://schemas.microsoft.com/office/drawing/2014/main" id="{73E700EE-6A47-318F-5438-2EDEFB774F0F}"/>
              </a:ext>
            </a:extLst>
          </p:cNvPr>
          <p:cNvSpPr txBox="1"/>
          <p:nvPr userDrawn="1"/>
        </p:nvSpPr>
        <p:spPr>
          <a:xfrm>
            <a:off x="3661198" y="1459980"/>
            <a:ext cx="5621352" cy="830997"/>
          </a:xfrm>
          <a:prstGeom prst="rect">
            <a:avLst/>
          </a:prstGeom>
          <a:noFill/>
        </p:spPr>
        <p:txBody>
          <a:bodyPr wrap="square">
            <a:spAutoFit/>
          </a:bodyPr>
          <a:lstStyle/>
          <a:p>
            <a:pPr algn="dist"/>
            <a:r>
              <a:rPr kumimoji="1" lang="zh-TW" altLang="en-US" sz="3200" b="1" dirty="0">
                <a:solidFill>
                  <a:schemeClr val="tx1"/>
                </a:solidFill>
                <a:latin typeface="思源黑体 CN" panose="020B0800000000000000" pitchFamily="34" charset="-128"/>
                <a:ea typeface="思源黑体 CN" panose="020B0800000000000000" pitchFamily="34" charset="-128"/>
              </a:rPr>
              <a:t>業務人脈圈</a:t>
            </a:r>
            <a:r>
              <a:rPr lang="zh-TW" altLang="zh-TW" b="1" dirty="0">
                <a:solidFill>
                  <a:schemeClr val="tx1"/>
                </a:solidFill>
              </a:rPr>
              <a:t>  </a:t>
            </a:r>
            <a:r>
              <a:rPr kumimoji="1" lang="zh-TW" altLang="zh-TW" sz="1600" b="1" dirty="0">
                <a:solidFill>
                  <a:schemeClr val="tx1"/>
                </a:solidFill>
                <a:latin typeface="Century Gothic" panose="020B0502020202020204" pitchFamily="34" charset="0"/>
                <a:ea typeface="微軟正黑體" panose="020B0604030504040204" pitchFamily="34" charset="-120"/>
              </a:rPr>
              <a:t>|</a:t>
            </a:r>
            <a:r>
              <a:rPr kumimoji="1" lang="zh-TW" altLang="zh-TW" sz="1600" dirty="0">
                <a:solidFill>
                  <a:schemeClr val="tx1"/>
                </a:solidFill>
                <a:latin typeface="Century Gothic" panose="020B0502020202020204" pitchFamily="34" charset="0"/>
                <a:ea typeface="微軟正黑體" panose="020B0604030504040204" pitchFamily="34" charset="-120"/>
              </a:rPr>
              <a:t>  Contact Sphere Worksheet</a:t>
            </a:r>
          </a:p>
          <a:p>
            <a:pPr algn="dist"/>
            <a:endParaRPr kumimoji="1" lang="zh-TW" altLang="zh-TW" sz="1600" b="1" dirty="0">
              <a:solidFill>
                <a:schemeClr val="tx1"/>
              </a:solidFill>
              <a:latin typeface="Century Gothic" panose="020B0502020202020204" pitchFamily="34" charset="0"/>
              <a:ea typeface="微軟正黑體" panose="020B0604030504040204" pitchFamily="34" charset="-120"/>
            </a:endParaRPr>
          </a:p>
        </p:txBody>
      </p:sp>
      <p:cxnSp>
        <p:nvCxnSpPr>
          <p:cNvPr id="4" name="直線接點 3">
            <a:extLst>
              <a:ext uri="{FF2B5EF4-FFF2-40B4-BE49-F238E27FC236}">
                <a16:creationId xmlns:a16="http://schemas.microsoft.com/office/drawing/2014/main" id="{EB7E5D3C-563F-0E1C-0681-562AE6AC1B5B}"/>
              </a:ext>
            </a:extLst>
          </p:cNvPr>
          <p:cNvCxnSpPr>
            <a:cxnSpLocks/>
          </p:cNvCxnSpPr>
          <p:nvPr userDrawn="1"/>
        </p:nvCxnSpPr>
        <p:spPr>
          <a:xfrm>
            <a:off x="0" y="1943101"/>
            <a:ext cx="12192000" cy="0"/>
          </a:xfrm>
          <a:prstGeom prst="line">
            <a:avLst/>
          </a:prstGeom>
          <a:ln w="952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 name="矩形 1">
            <a:extLst>
              <a:ext uri="{FF2B5EF4-FFF2-40B4-BE49-F238E27FC236}">
                <a16:creationId xmlns:a16="http://schemas.microsoft.com/office/drawing/2014/main" id="{14A588F2-BD13-F007-DF53-DFDE7B85FCA2}"/>
              </a:ext>
            </a:extLst>
          </p:cNvPr>
          <p:cNvSpPr>
            <a:spLocks noChangeArrowheads="1"/>
          </p:cNvSpPr>
          <p:nvPr userDrawn="1"/>
        </p:nvSpPr>
        <p:spPr bwMode="auto">
          <a:xfrm>
            <a:off x="824337" y="2450991"/>
            <a:ext cx="11018137" cy="296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marL="0" lvl="0" indent="0">
              <a:lnSpc>
                <a:spcPct val="150000"/>
              </a:lnSpc>
              <a:buSzPts val="3000"/>
            </a:pPr>
            <a:r>
              <a:rPr lang="zh-TW" altLang="en-US" sz="1400" dirty="0">
                <a:solidFill>
                  <a:schemeClr val="tx1"/>
                </a:solidFill>
                <a:latin typeface="微軟正黑體" panose="020B0604030504040204" pitchFamily="34" charset="-120"/>
                <a:ea typeface="微軟正黑體" panose="020B0604030504040204" pitchFamily="34" charset="-120"/>
              </a:rPr>
              <a:t>「業務人脈圈」是與九宮格相同思維但寫法可以表達更多細節，「業務人脈圈」主要目的是讓對方知道你所需連結的專業別能夠讓你快速連結到你可以產生引薦或合作的人脈。其中我們可以</a:t>
            </a:r>
            <a:r>
              <a:rPr lang="zh-TW" altLang="en-US" sz="1400" u="sng" dirty="0">
                <a:solidFill>
                  <a:schemeClr val="tx1"/>
                </a:solidFill>
                <a:latin typeface="微軟正黑體" panose="020B0604030504040204" pitchFamily="34" charset="-120"/>
                <a:ea typeface="微軟正黑體" panose="020B0604030504040204" pitchFamily="34" charset="-120"/>
              </a:rPr>
              <a:t>聚焦</a:t>
            </a:r>
            <a:r>
              <a:rPr lang="zh-TW" altLang="en-US" sz="1400" dirty="0">
                <a:solidFill>
                  <a:schemeClr val="tx1"/>
                </a:solidFill>
                <a:latin typeface="微軟正黑體" panose="020B0604030504040204" pitchFamily="34" charset="-120"/>
                <a:ea typeface="微軟正黑體" panose="020B0604030504040204" pitchFamily="34" charset="-120"/>
              </a:rPr>
              <a:t>在「營銷」（共同市場）的需求類型，有哪些專業別是可以與你共同服務「相同的客群」，我們也稱之叫做「服務產業鏈」。你寫得細節越多，便是讓夥伴更清楚你的需求，進而可以引薦你需要的相關人脈。</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indent="0">
              <a:lnSpc>
                <a:spcPct val="150000"/>
              </a:lnSpc>
            </a:pP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lvl="0" indent="0">
              <a:lnSpc>
                <a:spcPct val="150000"/>
              </a:lnSpc>
              <a:buSzPts val="3348"/>
            </a:pPr>
            <a:r>
              <a:rPr lang="zh-TW" altLang="en-US" sz="1400" dirty="0">
                <a:solidFill>
                  <a:schemeClr val="tx1"/>
                </a:solidFill>
                <a:latin typeface="微軟正黑體" panose="020B0604030504040204" pitchFamily="34" charset="-120"/>
                <a:ea typeface="微軟正黑體" panose="020B0604030504040204" pitchFamily="34" charset="-120"/>
              </a:rPr>
              <a:t>＃</a:t>
            </a:r>
            <a:r>
              <a:rPr lang="en-US" altLang="zh-TW" sz="1400" dirty="0" err="1">
                <a:solidFill>
                  <a:schemeClr val="tx1"/>
                </a:solidFill>
                <a:latin typeface="微軟正黑體" panose="020B0604030504040204" pitchFamily="34" charset="-120"/>
                <a:ea typeface="微軟正黑體" panose="020B0604030504040204" pitchFamily="34" charset="-120"/>
              </a:rPr>
              <a:t>檢視提醒</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altLang="zh-TW" sz="1400" dirty="0">
                <a:solidFill>
                  <a:schemeClr val="tx1"/>
                </a:solidFill>
                <a:latin typeface="微軟正黑體" panose="020B0604030504040204" pitchFamily="34" charset="-120"/>
                <a:ea typeface="微軟正黑體" panose="020B0604030504040204" pitchFamily="34" charset="-120"/>
              </a:rPr>
              <a:t>1.</a:t>
            </a:r>
            <a:r>
              <a:rPr lang="zh-TW" altLang="en-US" sz="1400" dirty="0">
                <a:solidFill>
                  <a:schemeClr val="tx1"/>
                </a:solidFill>
                <a:latin typeface="微軟正黑體" panose="020B0604030504040204" pitchFamily="34" charset="-120"/>
                <a:ea typeface="微軟正黑體" panose="020B0604030504040204" pitchFamily="34" charset="-120"/>
              </a:rPr>
              <a:t> 填寫「業務人脈圈」前建議可先填寫「最近的十位客戶表」去尋找你主要</a:t>
            </a:r>
            <a:r>
              <a:rPr lang="zh-TW" altLang="en-US" sz="1400" u="sng" dirty="0">
                <a:solidFill>
                  <a:schemeClr val="tx1"/>
                </a:solidFill>
                <a:latin typeface="微軟正黑體" panose="020B0604030504040204" pitchFamily="34" charset="-120"/>
                <a:ea typeface="微軟正黑體" panose="020B0604030504040204" pitchFamily="34" charset="-120"/>
              </a:rPr>
              <a:t>現有的服務客群方向</a:t>
            </a:r>
            <a:r>
              <a:rPr lang="zh-TW" altLang="en-US" sz="1400" dirty="0">
                <a:solidFill>
                  <a:schemeClr val="tx1"/>
                </a:solidFill>
                <a:latin typeface="微軟正黑體" panose="020B0604030504040204" pitchFamily="34" charset="-120"/>
                <a:ea typeface="微軟正黑體" panose="020B0604030504040204" pitchFamily="34" charset="-120"/>
              </a:rPr>
              <a:t>。</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indent="0">
              <a:lnSpc>
                <a:spcPct val="150000"/>
              </a:lnSpc>
            </a:pPr>
            <a:r>
              <a:rPr lang="en-US" altLang="zh-TW" sz="1400" dirty="0">
                <a:solidFill>
                  <a:schemeClr val="tx1"/>
                </a:solidFill>
                <a:latin typeface="微軟正黑體" panose="020B0604030504040204" pitchFamily="34" charset="-120"/>
                <a:ea typeface="微軟正黑體" panose="020B0604030504040204" pitchFamily="34" charset="-120"/>
              </a:rPr>
              <a:t>3.</a:t>
            </a:r>
            <a:r>
              <a:rPr lang="zh-TW" altLang="en-US" sz="1400" dirty="0">
                <a:solidFill>
                  <a:schemeClr val="tx1"/>
                </a:solidFill>
                <a:latin typeface="微軟正黑體" panose="020B0604030504040204" pitchFamily="34" charset="-120"/>
                <a:ea typeface="微軟正黑體" panose="020B0604030504040204" pitchFamily="34" charset="-120"/>
              </a:rPr>
              <a:t>那些是分會裡已經有的專業別？分會裡的夥伴能否給能與你合作</a:t>
            </a:r>
            <a:r>
              <a:rPr lang="en-US" altLang="zh-TW" sz="1400" dirty="0">
                <a:solidFill>
                  <a:schemeClr val="tx1"/>
                </a:solidFill>
                <a:latin typeface="微軟正黑體" panose="020B0604030504040204" pitchFamily="34" charset="-120"/>
                <a:ea typeface="微軟正黑體" panose="020B0604030504040204" pitchFamily="34" charset="-120"/>
              </a:rPr>
              <a:t>? </a:t>
            </a:r>
            <a:r>
              <a:rPr lang="zh-TW" altLang="en-US" sz="1400" dirty="0">
                <a:solidFill>
                  <a:schemeClr val="tx1"/>
                </a:solidFill>
                <a:latin typeface="微軟正黑體" panose="020B0604030504040204" pitchFamily="34" charset="-120"/>
                <a:ea typeface="微軟正黑體" panose="020B0604030504040204" pitchFamily="34" charset="-120"/>
              </a:rPr>
              <a:t>還是你需要相同專業，但有所區隔？</a:t>
            </a:r>
            <a:br>
              <a:rPr lang="en-US" altLang="zh-TW" sz="1400" dirty="0">
                <a:solidFill>
                  <a:schemeClr val="tx1"/>
                </a:solidFill>
                <a:latin typeface="微軟正黑體" panose="020B0604030504040204" pitchFamily="34" charset="-120"/>
                <a:ea typeface="微軟正黑體" panose="020B0604030504040204" pitchFamily="34" charset="-120"/>
              </a:rPr>
            </a:br>
            <a:r>
              <a:rPr lang="en-US" altLang="zh-TW" sz="1400" dirty="0">
                <a:solidFill>
                  <a:schemeClr val="tx1"/>
                </a:solidFill>
                <a:latin typeface="微軟正黑體" panose="020B0604030504040204" pitchFamily="34" charset="-120"/>
                <a:ea typeface="微軟正黑體" panose="020B0604030504040204" pitchFamily="34" charset="-120"/>
              </a:rPr>
              <a:t>4.</a:t>
            </a:r>
            <a:r>
              <a:rPr lang="zh-TW" altLang="en-US" sz="1400" dirty="0">
                <a:solidFill>
                  <a:schemeClr val="tx1"/>
                </a:solidFill>
                <a:latin typeface="微軟正黑體" panose="020B0604030504040204" pitchFamily="34" charset="-120"/>
                <a:ea typeface="微軟正黑體" panose="020B0604030504040204" pitchFamily="34" charset="-120"/>
              </a:rPr>
              <a:t>與夥伴多次一對一後，記得提起勇氣直接問夥伴，有哪些業務或人脈是可以引薦的？（簡單、暴力）</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50000"/>
              </a:lnSpc>
              <a:spcBef>
                <a:spcPts val="0"/>
              </a:spcBef>
              <a:spcAft>
                <a:spcPts val="0"/>
              </a:spcAft>
              <a:buClrTx/>
              <a:buSzPts val="3348"/>
              <a:buFontTx/>
              <a:buNone/>
              <a:tabLst/>
              <a:defRPr/>
            </a:pPr>
            <a:r>
              <a:rPr lang="en-US" altLang="zh-TW" sz="1400" dirty="0">
                <a:solidFill>
                  <a:schemeClr val="tx1"/>
                </a:solidFill>
                <a:latin typeface="微軟正黑體" panose="020B0604030504040204" pitchFamily="34" charset="-120"/>
                <a:ea typeface="微軟正黑體" panose="020B0604030504040204" pitchFamily="34" charset="-120"/>
              </a:rPr>
              <a:t>5.</a:t>
            </a:r>
            <a:r>
              <a:rPr lang="zh-TW" altLang="en-US" sz="1400" dirty="0">
                <a:solidFill>
                  <a:schemeClr val="tx1"/>
                </a:solidFill>
                <a:latin typeface="微軟正黑體" panose="020B0604030504040204" pitchFamily="34" charset="-120"/>
                <a:ea typeface="微軟正黑體" panose="020B0604030504040204" pitchFamily="34" charset="-120"/>
              </a:rPr>
              <a:t>「</a:t>
            </a:r>
            <a:r>
              <a:rPr kumimoji="1" lang="zh-TW" altLang="zh-TW" sz="1400" kern="1200" dirty="0">
                <a:solidFill>
                  <a:schemeClr val="tx1"/>
                </a:solidFill>
                <a:latin typeface="微軟正黑體" panose="020B0604030504040204" pitchFamily="34" charset="-120"/>
                <a:ea typeface="微軟正黑體" panose="020B0604030504040204" pitchFamily="34" charset="-120"/>
                <a:cs typeface="+mn-cs"/>
              </a:rPr>
              <a:t>業務人脈圈前三名</a:t>
            </a:r>
            <a:r>
              <a:rPr lang="zh-TW" altLang="en-US" sz="1400" dirty="0">
                <a:solidFill>
                  <a:schemeClr val="tx1"/>
                </a:solidFill>
                <a:latin typeface="微軟正黑體" panose="020B0604030504040204" pitchFamily="34" charset="-120"/>
                <a:ea typeface="微軟正黑體" panose="020B0604030504040204" pitchFamily="34" charset="-120"/>
              </a:rPr>
              <a:t>」優先填寫你所需要但是分會內沒有的行業別。</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969533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最近的十位客戶表">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88A3A34C-0329-AF70-B486-CB8402A5C644}"/>
              </a:ext>
            </a:extLst>
          </p:cNvPr>
          <p:cNvSpPr txBox="1"/>
          <p:nvPr userDrawn="1"/>
        </p:nvSpPr>
        <p:spPr>
          <a:xfrm>
            <a:off x="2306274" y="1457717"/>
            <a:ext cx="7154580" cy="830997"/>
          </a:xfrm>
          <a:prstGeom prst="rect">
            <a:avLst/>
          </a:prstGeom>
          <a:noFill/>
        </p:spPr>
        <p:txBody>
          <a:bodyPr wrap="square">
            <a:spAutoFit/>
          </a:bodyPr>
          <a:lstStyle/>
          <a:p>
            <a:pPr algn="dist"/>
            <a:r>
              <a:rPr kumimoji="1" lang="zh-TW" altLang="en-US" sz="3200" b="1" dirty="0">
                <a:solidFill>
                  <a:schemeClr val="tx1"/>
                </a:solidFill>
                <a:latin typeface="思源黑体 CN" panose="020B0800000000000000" pitchFamily="34" charset="-128"/>
                <a:ea typeface="思源黑体 CN" panose="020B0800000000000000" pitchFamily="34" charset="-128"/>
              </a:rPr>
              <a:t>最近的十位客戶表 </a:t>
            </a:r>
            <a:r>
              <a:rPr kumimoji="1" lang="zh-TW" altLang="zh-TW" sz="1600" b="1" dirty="0">
                <a:solidFill>
                  <a:schemeClr val="tx1"/>
                </a:solidFill>
                <a:latin typeface="Century Gothic" panose="020B0502020202020204" pitchFamily="34" charset="0"/>
                <a:ea typeface="微軟正黑體" panose="020B0604030504040204" pitchFamily="34" charset="-120"/>
              </a:rPr>
              <a:t>|</a:t>
            </a:r>
            <a:r>
              <a:rPr kumimoji="1" lang="zh-TW" altLang="zh-TW" sz="1600" dirty="0">
                <a:solidFill>
                  <a:schemeClr val="tx1"/>
                </a:solidFill>
                <a:latin typeface="Century Gothic" panose="020B0502020202020204" pitchFamily="34" charset="0"/>
                <a:ea typeface="微軟正黑體" panose="020B0604030504040204" pitchFamily="34" charset="-120"/>
              </a:rPr>
              <a:t>  10 Customers Worksheet</a:t>
            </a:r>
          </a:p>
          <a:p>
            <a:pPr algn="dist"/>
            <a:endParaRPr kumimoji="1" lang="zh-TW" altLang="zh-TW" sz="1600" b="1" dirty="0">
              <a:solidFill>
                <a:schemeClr val="tx1"/>
              </a:solidFill>
              <a:latin typeface="Century Gothic" panose="020B0502020202020204" pitchFamily="34" charset="0"/>
              <a:ea typeface="微軟正黑體" panose="020B0604030504040204" pitchFamily="34" charset="-120"/>
            </a:endParaRPr>
          </a:p>
        </p:txBody>
      </p:sp>
      <p:cxnSp>
        <p:nvCxnSpPr>
          <p:cNvPr id="6" name="直線接點 5">
            <a:extLst>
              <a:ext uri="{FF2B5EF4-FFF2-40B4-BE49-F238E27FC236}">
                <a16:creationId xmlns:a16="http://schemas.microsoft.com/office/drawing/2014/main" id="{F3D6BE56-DDE5-7BE1-20E6-B3BC1E22FDD3}"/>
              </a:ext>
            </a:extLst>
          </p:cNvPr>
          <p:cNvCxnSpPr>
            <a:cxnSpLocks/>
          </p:cNvCxnSpPr>
          <p:nvPr userDrawn="1"/>
        </p:nvCxnSpPr>
        <p:spPr>
          <a:xfrm>
            <a:off x="0" y="1943101"/>
            <a:ext cx="12192000" cy="0"/>
          </a:xfrm>
          <a:prstGeom prst="line">
            <a:avLst/>
          </a:prstGeom>
          <a:ln w="952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 name="矩形 1">
            <a:extLst>
              <a:ext uri="{FF2B5EF4-FFF2-40B4-BE49-F238E27FC236}">
                <a16:creationId xmlns:a16="http://schemas.microsoft.com/office/drawing/2014/main" id="{650B3704-7661-D297-A9C8-B24C83EE7374}"/>
              </a:ext>
            </a:extLst>
          </p:cNvPr>
          <p:cNvSpPr>
            <a:spLocks noChangeArrowheads="1"/>
          </p:cNvSpPr>
          <p:nvPr userDrawn="1"/>
        </p:nvSpPr>
        <p:spPr bwMode="auto">
          <a:xfrm>
            <a:off x="824336" y="2450991"/>
            <a:ext cx="11209167" cy="3284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marL="0" marR="0" lvl="0" indent="0" algn="l" defTabSz="914400" rtl="0" eaLnBrk="1" fontAlgn="auto" latinLnBrk="0" hangingPunct="1">
              <a:lnSpc>
                <a:spcPct val="150000"/>
              </a:lnSpc>
              <a:spcBef>
                <a:spcPts val="0"/>
              </a:spcBef>
              <a:spcAft>
                <a:spcPts val="0"/>
              </a:spcAft>
              <a:buClrTx/>
              <a:buSzPts val="3000"/>
              <a:buFontTx/>
              <a:buNone/>
              <a:tabLst/>
              <a:defRPr/>
            </a:pPr>
            <a:r>
              <a:rPr lang="zh-TW" altLang="en-US" sz="1400" dirty="0">
                <a:solidFill>
                  <a:schemeClr val="tx1"/>
                </a:solidFill>
                <a:latin typeface="微軟正黑體" panose="020B0604030504040204" pitchFamily="34" charset="-120"/>
                <a:ea typeface="微軟正黑體" panose="020B0604030504040204" pitchFamily="34" charset="-120"/>
              </a:rPr>
              <a:t>「最近的十位客戶表」主要目的是讓夥伴了解「你是怎麼服務你的客戶」</a:t>
            </a:r>
            <a:r>
              <a:rPr lang="en-US" altLang="zh-TW" sz="1400" dirty="0">
                <a:solidFill>
                  <a:schemeClr val="tx1"/>
                </a:solidFill>
                <a:latin typeface="微軟正黑體" panose="020B0604030504040204" pitchFamily="34" charset="-120"/>
                <a:ea typeface="微軟正黑體" panose="020B0604030504040204" pitchFamily="34" charset="-120"/>
              </a:rPr>
              <a:t>，</a:t>
            </a:r>
            <a:r>
              <a:rPr lang="zh-TW" altLang="en-US" sz="1400" dirty="0">
                <a:solidFill>
                  <a:schemeClr val="tx1"/>
                </a:solidFill>
                <a:latin typeface="微軟正黑體" panose="020B0604030504040204" pitchFamily="34" charset="-120"/>
                <a:ea typeface="微軟正黑體" panose="020B0604030504040204" pitchFamily="34" charset="-120"/>
              </a:rPr>
              <a:t>我們不是為了做一單生意跟夥伴</a:t>
            </a:r>
            <a:r>
              <a:rPr lang="en-US" altLang="zh-TW" sz="1400" dirty="0">
                <a:solidFill>
                  <a:schemeClr val="tx1"/>
                </a:solidFill>
                <a:latin typeface="微軟正黑體" panose="020B0604030504040204" pitchFamily="34" charset="-120"/>
                <a:ea typeface="微軟正黑體" panose="020B0604030504040204" pitchFamily="34" charset="-120"/>
              </a:rPr>
              <a:t>121，</a:t>
            </a:r>
            <a:r>
              <a:rPr lang="zh-TW" altLang="en-US" sz="1400" dirty="0">
                <a:solidFill>
                  <a:schemeClr val="tx1"/>
                </a:solidFill>
                <a:latin typeface="微軟正黑體" panose="020B0604030504040204" pitchFamily="34" charset="-120"/>
                <a:ea typeface="微軟正黑體" panose="020B0604030504040204" pitchFamily="34" charset="-120"/>
              </a:rPr>
              <a:t>我們希望夥伴成為我們的業務副總，能夠幫我們介紹出去。若客戶名稱不方便全部顯示，也可以屏蔽 </a:t>
            </a:r>
            <a:r>
              <a:rPr lang="en-US" altLang="zh-TW" sz="1400" dirty="0">
                <a:solidFill>
                  <a:schemeClr val="tx1"/>
                </a:solidFill>
                <a:latin typeface="微軟正黑體" panose="020B0604030504040204" pitchFamily="34" charset="-120"/>
                <a:ea typeface="微軟正黑體" panose="020B0604030504040204" pitchFamily="34" charset="-120"/>
              </a:rPr>
              <a:t>ex</a:t>
            </a:r>
            <a:r>
              <a:rPr lang="zh-TW" altLang="en-US" sz="1400" dirty="0">
                <a:solidFill>
                  <a:schemeClr val="tx1"/>
                </a:solidFill>
                <a:latin typeface="微軟正黑體" panose="020B0604030504040204" pitchFamily="34" charset="-120"/>
                <a:ea typeface="微軟正黑體" panose="020B0604030504040204" pitchFamily="34" charset="-120"/>
              </a:rPr>
              <a:t>：大Ｏ光股份有限公司；Ｏ達電企業社；最好有金額，也可以讓夥伴知道你服務的量體大小。</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50000"/>
              </a:lnSpc>
              <a:spcBef>
                <a:spcPts val="0"/>
              </a:spcBef>
              <a:spcAft>
                <a:spcPts val="0"/>
              </a:spcAft>
              <a:buClrTx/>
              <a:buSzPts val="3000"/>
              <a:buFontTx/>
              <a:buNone/>
              <a:tabLst/>
              <a:defRPr/>
            </a:pPr>
            <a:r>
              <a:rPr lang="zh-TW" altLang="en-US" sz="1400" dirty="0">
                <a:solidFill>
                  <a:schemeClr val="tx1"/>
                </a:solidFill>
                <a:latin typeface="微軟正黑體" panose="020B0604030504040204" pitchFamily="34" charset="-120"/>
                <a:ea typeface="微軟正黑體" panose="020B0604030504040204" pitchFamily="34" charset="-120"/>
              </a:rPr>
              <a:t>確認內容需要</a:t>
            </a:r>
            <a:r>
              <a:rPr lang="zh-TW" altLang="en-US" sz="1400" dirty="0">
                <a:solidFill>
                  <a:schemeClr val="tx1"/>
                </a:solidFill>
                <a:latin typeface="PMingLiU" panose="02020500000000000000" pitchFamily="18" charset="-120"/>
                <a:ea typeface="PMingLiU" panose="02020500000000000000" pitchFamily="18" charset="-120"/>
              </a:rPr>
              <a:t>：</a:t>
            </a:r>
            <a:r>
              <a:rPr lang="en-US" altLang="zh-TW" sz="1400" dirty="0">
                <a:solidFill>
                  <a:schemeClr val="tx1"/>
                </a:solidFill>
                <a:latin typeface="微軟正黑體" panose="020B0604030504040204" pitchFamily="34" charset="-120"/>
                <a:ea typeface="微軟正黑體" panose="020B0604030504040204" pitchFamily="34" charset="-120"/>
              </a:rPr>
              <a:t>1.</a:t>
            </a:r>
            <a:r>
              <a:rPr lang="zh-TW" altLang="en-US" sz="1400" dirty="0">
                <a:solidFill>
                  <a:schemeClr val="tx1"/>
                </a:solidFill>
                <a:latin typeface="微軟正黑體" panose="020B0604030504040204" pitchFamily="34" charset="-120"/>
                <a:ea typeface="微軟正黑體" panose="020B0604030504040204" pitchFamily="34" charset="-120"/>
              </a:rPr>
              <a:t>確實服務過的、</a:t>
            </a:r>
            <a:r>
              <a:rPr lang="en-US" altLang="zh-TW" sz="1400" dirty="0">
                <a:solidFill>
                  <a:schemeClr val="tx1"/>
                </a:solidFill>
                <a:latin typeface="微軟正黑體" panose="020B0604030504040204" pitchFamily="34" charset="-120"/>
                <a:ea typeface="微軟正黑體" panose="020B0604030504040204" pitchFamily="34" charset="-120"/>
              </a:rPr>
              <a:t>2.</a:t>
            </a:r>
            <a:r>
              <a:rPr lang="zh-TW" altLang="en-US" sz="1400" dirty="0">
                <a:solidFill>
                  <a:schemeClr val="tx1"/>
                </a:solidFill>
                <a:latin typeface="微軟正黑體" panose="020B0604030504040204" pitchFamily="34" charset="-120"/>
                <a:ea typeface="微軟正黑體" panose="020B0604030504040204" pitchFamily="34" charset="-120"/>
              </a:rPr>
              <a:t>描述客戶背景輪廓、</a:t>
            </a:r>
            <a:r>
              <a:rPr lang="en-US" altLang="zh-TW" sz="1400" dirty="0">
                <a:solidFill>
                  <a:schemeClr val="tx1"/>
                </a:solidFill>
                <a:latin typeface="微軟正黑體" panose="020B0604030504040204" pitchFamily="34" charset="-120"/>
                <a:ea typeface="微軟正黑體" panose="020B0604030504040204" pitchFamily="34" charset="-120"/>
              </a:rPr>
              <a:t>3.</a:t>
            </a:r>
            <a:r>
              <a:rPr lang="zh-TW" altLang="en-US" sz="1400" dirty="0">
                <a:solidFill>
                  <a:schemeClr val="tx1"/>
                </a:solidFill>
                <a:latin typeface="微軟正黑體" panose="020B0604030504040204" pitchFamily="34" charset="-120"/>
                <a:ea typeface="微軟正黑體" panose="020B0604030504040204" pitchFamily="34" charset="-120"/>
              </a:rPr>
              <a:t>以產值高的去排序、</a:t>
            </a:r>
            <a:r>
              <a:rPr lang="en-US" altLang="zh-TW" sz="1400" dirty="0">
                <a:solidFill>
                  <a:schemeClr val="tx1"/>
                </a:solidFill>
                <a:latin typeface="微軟正黑體" panose="020B0604030504040204" pitchFamily="34" charset="-120"/>
                <a:ea typeface="微軟正黑體" panose="020B0604030504040204" pitchFamily="34" charset="-120"/>
              </a:rPr>
              <a:t>4.</a:t>
            </a:r>
            <a:r>
              <a:rPr lang="zh-TW" altLang="en-US" sz="1400" dirty="0">
                <a:solidFill>
                  <a:schemeClr val="tx1"/>
                </a:solidFill>
                <a:latin typeface="微軟正黑體" panose="020B0604030504040204" pitchFamily="34" charset="-120"/>
                <a:ea typeface="微軟正黑體" panose="020B0604030504040204" pitchFamily="34" charset="-120"/>
              </a:rPr>
              <a:t>分門別類 、 </a:t>
            </a:r>
            <a:r>
              <a:rPr lang="en-US" altLang="zh-TW" sz="1400" dirty="0">
                <a:solidFill>
                  <a:schemeClr val="tx1"/>
                </a:solidFill>
                <a:latin typeface="微軟正黑體" panose="020B0604030504040204" pitchFamily="34" charset="-120"/>
                <a:ea typeface="微軟正黑體" panose="020B0604030504040204" pitchFamily="34" charset="-120"/>
              </a:rPr>
              <a:t>5.</a:t>
            </a:r>
            <a:r>
              <a:rPr lang="zh-TW" altLang="en-US" sz="1400" dirty="0">
                <a:solidFill>
                  <a:schemeClr val="tx1"/>
                </a:solidFill>
                <a:latin typeface="微軟正黑體" panose="020B0604030504040204" pitchFamily="34" charset="-120"/>
                <a:ea typeface="微軟正黑體" panose="020B0604030504040204" pitchFamily="34" charset="-120"/>
              </a:rPr>
              <a:t>客戶怎麼來的。 </a:t>
            </a:r>
            <a:r>
              <a:rPr lang="en-US" altLang="zh-TW" sz="1400" dirty="0">
                <a:solidFill>
                  <a:schemeClr val="tx1"/>
                </a:solidFill>
                <a:latin typeface="微軟正黑體" panose="020B0604030504040204" pitchFamily="34" charset="-120"/>
                <a:ea typeface="微軟正黑體" panose="020B0604030504040204" pitchFamily="34" charset="-120"/>
              </a:rPr>
              <a:t>(</a:t>
            </a:r>
            <a:r>
              <a:rPr lang="zh-TW" altLang="en-US" sz="1400" dirty="0">
                <a:solidFill>
                  <a:schemeClr val="tx1"/>
                </a:solidFill>
                <a:latin typeface="微軟正黑體" panose="020B0604030504040204" pitchFamily="34" charset="-120"/>
                <a:ea typeface="微軟正黑體" panose="020B0604030504040204" pitchFamily="34" charset="-120"/>
              </a:rPr>
              <a:t> 不重要、不賺錢的不用填。</a:t>
            </a:r>
            <a:r>
              <a:rPr lang="en-US" altLang="zh-TW" sz="1400" dirty="0">
                <a:solidFill>
                  <a:schemeClr val="tx1"/>
                </a:solidFill>
                <a:latin typeface="微軟正黑體" panose="020B0604030504040204" pitchFamily="34" charset="-120"/>
                <a:ea typeface="微軟正黑體" panose="020B0604030504040204" pitchFamily="34" charset="-120"/>
              </a:rPr>
              <a:t>)</a:t>
            </a:r>
          </a:p>
          <a:p>
            <a:pPr marL="0" lvl="0" indent="0">
              <a:lnSpc>
                <a:spcPct val="150000"/>
              </a:lnSpc>
              <a:buSzPts val="3348"/>
            </a:pPr>
            <a:br>
              <a:rPr lang="en-US" altLang="zh-TW" sz="1400" dirty="0">
                <a:solidFill>
                  <a:schemeClr val="tx1"/>
                </a:solidFill>
                <a:latin typeface="微軟正黑體" panose="020B0604030504040204" pitchFamily="34" charset="-120"/>
                <a:ea typeface="微軟正黑體" panose="020B0604030504040204" pitchFamily="34" charset="-120"/>
              </a:rPr>
            </a:br>
            <a:r>
              <a:rPr lang="zh-TW" altLang="en-US" sz="1400" dirty="0">
                <a:solidFill>
                  <a:schemeClr val="tx1"/>
                </a:solidFill>
                <a:latin typeface="微軟正黑體" panose="020B0604030504040204" pitchFamily="34" charset="-120"/>
                <a:ea typeface="微軟正黑體" panose="020B0604030504040204" pitchFamily="34" charset="-120"/>
              </a:rPr>
              <a:t>＃檢視提醒</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50000"/>
              </a:lnSpc>
              <a:spcBef>
                <a:spcPts val="0"/>
              </a:spcBef>
              <a:spcAft>
                <a:spcPts val="0"/>
              </a:spcAft>
              <a:buClrTx/>
              <a:buSzPts val="3348"/>
              <a:buFontTx/>
              <a:buNone/>
              <a:tabLst/>
              <a:defRPr/>
            </a:pPr>
            <a:r>
              <a:rPr lang="en-US" altLang="zh-TW" sz="1400" dirty="0">
                <a:solidFill>
                  <a:schemeClr val="tx1"/>
                </a:solidFill>
                <a:latin typeface="微軟正黑體" panose="020B0604030504040204" pitchFamily="34" charset="-120"/>
                <a:ea typeface="微軟正黑體" panose="020B0604030504040204" pitchFamily="34" charset="-120"/>
              </a:rPr>
              <a:t>1.</a:t>
            </a:r>
            <a:r>
              <a:rPr lang="zh-TW" altLang="en-US" sz="1400" dirty="0">
                <a:solidFill>
                  <a:schemeClr val="tx1"/>
                </a:solidFill>
                <a:latin typeface="微軟正黑體" panose="020B0604030504040204" pitchFamily="34" charset="-120"/>
                <a:ea typeface="微軟正黑體" panose="020B0604030504040204" pitchFamily="34" charset="-120"/>
              </a:rPr>
              <a:t>客戶表會不會讓夥伴分不清楚你是 </a:t>
            </a:r>
            <a:r>
              <a:rPr lang="en-US" altLang="zh-TW" sz="1400" dirty="0">
                <a:solidFill>
                  <a:schemeClr val="tx1"/>
                </a:solidFill>
                <a:latin typeface="微軟正黑體" panose="020B0604030504040204" pitchFamily="34" charset="-120"/>
                <a:ea typeface="微軟正黑體" panose="020B0604030504040204" pitchFamily="34" charset="-120"/>
              </a:rPr>
              <a:t>to B </a:t>
            </a:r>
            <a:r>
              <a:rPr lang="zh-TW" altLang="en-US" sz="1400" dirty="0">
                <a:solidFill>
                  <a:schemeClr val="tx1"/>
                </a:solidFill>
                <a:latin typeface="微軟正黑體" panose="020B0604030504040204" pitchFamily="34" charset="-120"/>
                <a:ea typeface="微軟正黑體" panose="020B0604030504040204" pitchFamily="34" charset="-120"/>
              </a:rPr>
              <a:t>還是 </a:t>
            </a:r>
            <a:r>
              <a:rPr lang="en-US" altLang="zh-TW" sz="1400" dirty="0">
                <a:solidFill>
                  <a:schemeClr val="tx1"/>
                </a:solidFill>
                <a:latin typeface="微軟正黑體" panose="020B0604030504040204" pitchFamily="34" charset="-120"/>
                <a:ea typeface="微軟正黑體" panose="020B0604030504040204" pitchFamily="34" charset="-120"/>
              </a:rPr>
              <a:t>to C</a:t>
            </a:r>
            <a:r>
              <a:rPr lang="zh-TW" altLang="en-US" sz="1400" dirty="0">
                <a:solidFill>
                  <a:schemeClr val="tx1"/>
                </a:solidFill>
                <a:latin typeface="微軟正黑體" panose="020B0604030504040204" pitchFamily="34" charset="-120"/>
                <a:ea typeface="微軟正黑體" panose="020B0604030504040204" pitchFamily="34" charset="-120"/>
              </a:rPr>
              <a:t>。能不能讓夥伴從一個客戶聯想到一類的客戶群。</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50000"/>
              </a:lnSpc>
              <a:spcBef>
                <a:spcPts val="0"/>
              </a:spcBef>
              <a:spcAft>
                <a:spcPts val="0"/>
              </a:spcAft>
              <a:buClrTx/>
              <a:buSzPts val="3348"/>
              <a:buFontTx/>
              <a:buNone/>
              <a:tabLst/>
              <a:defRPr/>
            </a:pPr>
            <a:r>
              <a:rPr lang="en-US" altLang="zh-TW" sz="1400" dirty="0">
                <a:solidFill>
                  <a:schemeClr val="tx1"/>
                </a:solidFill>
                <a:latin typeface="微軟正黑體" panose="020B0604030504040204" pitchFamily="34" charset="-120"/>
                <a:ea typeface="微軟正黑體" panose="020B0604030504040204" pitchFamily="34" charset="-120"/>
              </a:rPr>
              <a:t>2.</a:t>
            </a:r>
            <a:r>
              <a:rPr lang="zh-TW" altLang="en-US" sz="1400" dirty="0">
                <a:solidFill>
                  <a:schemeClr val="tx1"/>
                </a:solidFill>
                <a:latin typeface="微軟正黑體" panose="020B0604030504040204" pitchFamily="34" charset="-120"/>
                <a:ea typeface="微軟正黑體" panose="020B0604030504040204" pitchFamily="34" charset="-120"/>
              </a:rPr>
              <a:t>夥伴聽完有沒有辦法拿著你的名片向朋友介紹你。</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indent="0">
              <a:lnSpc>
                <a:spcPct val="150000"/>
              </a:lnSpc>
              <a:buSzPts val="3348"/>
            </a:pPr>
            <a:r>
              <a:rPr lang="en-US" altLang="zh-TW" sz="1400" dirty="0">
                <a:solidFill>
                  <a:schemeClr val="tx1"/>
                </a:solidFill>
                <a:latin typeface="微軟正黑體" panose="020B0604030504040204" pitchFamily="34" charset="-120"/>
                <a:ea typeface="微軟正黑體" panose="020B0604030504040204" pitchFamily="34" charset="-120"/>
              </a:rPr>
              <a:t>3.</a:t>
            </a:r>
            <a:r>
              <a:rPr lang="zh-TW" altLang="en-US" sz="1400" dirty="0">
                <a:solidFill>
                  <a:schemeClr val="tx1"/>
                </a:solidFill>
                <a:latin typeface="微軟正黑體" panose="020B0604030504040204" pitchFamily="34" charset="-120"/>
                <a:ea typeface="微軟正黑體" panose="020B0604030504040204" pitchFamily="34" charset="-120"/>
              </a:rPr>
              <a:t>你有沒有什麼獨特性或是第一名的地方，是可以給你的「業務副總」，到處去說的。</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indent="0">
              <a:lnSpc>
                <a:spcPct val="150000"/>
              </a:lnSpc>
              <a:buSzPts val="3348"/>
            </a:pPr>
            <a:r>
              <a:rPr lang="en-US" altLang="zh-TW" sz="1400" dirty="0">
                <a:solidFill>
                  <a:schemeClr val="tx1"/>
                </a:solidFill>
                <a:latin typeface="微軟正黑體" panose="020B0604030504040204" pitchFamily="34" charset="-120"/>
                <a:ea typeface="微軟正黑體" panose="020B0604030504040204" pitchFamily="34" charset="-120"/>
              </a:rPr>
              <a:t>4.</a:t>
            </a:r>
            <a:r>
              <a:rPr lang="zh-TW" altLang="en-US" sz="1400" dirty="0">
                <a:solidFill>
                  <a:schemeClr val="tx1"/>
                </a:solidFill>
                <a:latin typeface="微軟正黑體" panose="020B0604030504040204" pitchFamily="34" charset="-120"/>
                <a:ea typeface="微軟正黑體" panose="020B0604030504040204" pitchFamily="34" charset="-120"/>
              </a:rPr>
              <a:t>根據「十大客戶表」選出幾個目標市場還有「你</a:t>
            </a:r>
            <a:r>
              <a:rPr lang="en-US" altLang="zh-TW" sz="1400" dirty="0">
                <a:solidFill>
                  <a:schemeClr val="tx1"/>
                </a:solidFill>
                <a:latin typeface="微軟正黑體" panose="020B0604030504040204" pitchFamily="34" charset="-120"/>
                <a:ea typeface="微軟正黑體" panose="020B0604030504040204" pitchFamily="34" charset="-120"/>
              </a:rPr>
              <a:t>BNI</a:t>
            </a:r>
            <a:r>
              <a:rPr lang="zh-TW" altLang="en-US" sz="1400" dirty="0">
                <a:solidFill>
                  <a:schemeClr val="tx1"/>
                </a:solidFill>
                <a:latin typeface="微軟正黑體" panose="020B0604030504040204" pitchFamily="34" charset="-120"/>
                <a:ea typeface="微軟正黑體" panose="020B0604030504040204" pitchFamily="34" charset="-120"/>
              </a:rPr>
              <a:t>的主戰場」在哪</a:t>
            </a:r>
            <a:r>
              <a:rPr lang="en-US" altLang="zh-TW" sz="1400" dirty="0">
                <a:solidFill>
                  <a:schemeClr val="tx1"/>
                </a:solidFill>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728162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NCE CARD">
    <p:spTree>
      <p:nvGrpSpPr>
        <p:cNvPr id="1" name=""/>
        <p:cNvGrpSpPr/>
        <p:nvPr/>
      </p:nvGrpSpPr>
      <p:grpSpPr>
        <a:xfrm>
          <a:off x="0" y="0"/>
          <a:ext cx="0" cy="0"/>
          <a:chOff x="0" y="0"/>
          <a:chExt cx="0" cy="0"/>
        </a:xfrm>
      </p:grpSpPr>
      <p:cxnSp>
        <p:nvCxnSpPr>
          <p:cNvPr id="2" name="直線接點 1">
            <a:extLst>
              <a:ext uri="{FF2B5EF4-FFF2-40B4-BE49-F238E27FC236}">
                <a16:creationId xmlns:a16="http://schemas.microsoft.com/office/drawing/2014/main" id="{C8DD3614-04BB-127E-5BC9-87F11C7FCE0D}"/>
              </a:ext>
            </a:extLst>
          </p:cNvPr>
          <p:cNvCxnSpPr>
            <a:cxnSpLocks/>
          </p:cNvCxnSpPr>
          <p:nvPr userDrawn="1"/>
        </p:nvCxnSpPr>
        <p:spPr>
          <a:xfrm>
            <a:off x="0" y="1943101"/>
            <a:ext cx="12192000" cy="0"/>
          </a:xfrm>
          <a:prstGeom prst="line">
            <a:avLst/>
          </a:prstGeom>
          <a:ln w="952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 name="文字方塊 5">
            <a:extLst>
              <a:ext uri="{FF2B5EF4-FFF2-40B4-BE49-F238E27FC236}">
                <a16:creationId xmlns:a16="http://schemas.microsoft.com/office/drawing/2014/main" id="{656FC81D-08F9-CEF9-D5C6-29802817748A}"/>
              </a:ext>
            </a:extLst>
          </p:cNvPr>
          <p:cNvSpPr txBox="1"/>
          <p:nvPr userDrawn="1"/>
        </p:nvSpPr>
        <p:spPr>
          <a:xfrm>
            <a:off x="2985905" y="1462684"/>
            <a:ext cx="5755558" cy="830997"/>
          </a:xfrm>
          <a:prstGeom prst="rect">
            <a:avLst/>
          </a:prstGeom>
          <a:noFill/>
        </p:spPr>
        <p:txBody>
          <a:bodyPr wrap="square">
            <a:spAutoFit/>
          </a:bodyPr>
          <a:lstStyle/>
          <a:p>
            <a:pPr algn="dist"/>
            <a:r>
              <a:rPr kumimoji="1" lang="zh-TW" altLang="en-US" sz="3200" b="1" dirty="0">
                <a:solidFill>
                  <a:schemeClr val="tx1"/>
                </a:solidFill>
                <a:latin typeface="思源黑体 CN" panose="020B0800000000000000" pitchFamily="34" charset="-128"/>
                <a:ea typeface="思源黑体 CN" panose="020B0800000000000000" pitchFamily="34" charset="-128"/>
              </a:rPr>
              <a:t>一對一追蹤表 </a:t>
            </a:r>
            <a:r>
              <a:rPr kumimoji="1" lang="zh-TW" altLang="zh-TW" sz="1600" dirty="0">
                <a:solidFill>
                  <a:schemeClr val="tx1"/>
                </a:solidFill>
                <a:latin typeface="Century Gothic" panose="020B0502020202020204" pitchFamily="34" charset="0"/>
                <a:ea typeface="微軟正黑體" panose="020B0604030504040204" pitchFamily="34" charset="-120"/>
              </a:rPr>
              <a:t>| </a:t>
            </a:r>
            <a:r>
              <a:rPr kumimoji="1" lang="en-US" altLang="zh-TW" sz="1600" dirty="0">
                <a:solidFill>
                  <a:schemeClr val="tx1"/>
                </a:solidFill>
                <a:latin typeface="微軟正黑體" panose="020B0604030504040204" pitchFamily="34" charset="-120"/>
                <a:ea typeface="微軟正黑體" panose="020B0604030504040204" pitchFamily="34" charset="-120"/>
              </a:rPr>
              <a:t>DANCE</a:t>
            </a:r>
            <a:r>
              <a:rPr kumimoji="1" lang="zh-TW" altLang="en-US" sz="1600" dirty="0">
                <a:solidFill>
                  <a:schemeClr val="tx1"/>
                </a:solidFill>
                <a:latin typeface="微軟正黑體" panose="020B0604030504040204" pitchFamily="34" charset="-120"/>
                <a:ea typeface="微軟正黑體" panose="020B0604030504040204" pitchFamily="34" charset="-120"/>
              </a:rPr>
              <a:t> </a:t>
            </a:r>
            <a:r>
              <a:rPr kumimoji="1" lang="en-US" altLang="zh-TW" sz="1600" dirty="0">
                <a:solidFill>
                  <a:schemeClr val="tx1"/>
                </a:solidFill>
                <a:latin typeface="微軟正黑體" panose="020B0604030504040204" pitchFamily="34" charset="-120"/>
                <a:ea typeface="微軟正黑體" panose="020B0604030504040204" pitchFamily="34" charset="-120"/>
              </a:rPr>
              <a:t>CARD</a:t>
            </a:r>
            <a:endParaRPr kumimoji="1" lang="zh-TW" altLang="zh-TW" sz="1600" dirty="0">
              <a:solidFill>
                <a:schemeClr val="tx1"/>
              </a:solidFill>
              <a:latin typeface="微軟正黑體" panose="020B0604030504040204" pitchFamily="34" charset="-120"/>
              <a:ea typeface="微軟正黑體" panose="020B0604030504040204" pitchFamily="34" charset="-120"/>
            </a:endParaRPr>
          </a:p>
          <a:p>
            <a:pPr algn="dist"/>
            <a:endParaRPr kumimoji="1" lang="zh-TW" altLang="zh-TW" sz="1600" b="1" dirty="0">
              <a:solidFill>
                <a:schemeClr val="tx1"/>
              </a:solidFill>
              <a:latin typeface="Century Gothic" panose="020B0502020202020204" pitchFamily="34" charset="0"/>
              <a:ea typeface="微軟正黑體" panose="020B0604030504040204" pitchFamily="34" charset="-120"/>
            </a:endParaRPr>
          </a:p>
        </p:txBody>
      </p:sp>
      <p:sp>
        <p:nvSpPr>
          <p:cNvPr id="7" name="矩形 1">
            <a:extLst>
              <a:ext uri="{FF2B5EF4-FFF2-40B4-BE49-F238E27FC236}">
                <a16:creationId xmlns:a16="http://schemas.microsoft.com/office/drawing/2014/main" id="{9934DB1F-9983-229C-3EA9-EA6A50083760}"/>
              </a:ext>
            </a:extLst>
          </p:cNvPr>
          <p:cNvSpPr>
            <a:spLocks noChangeArrowheads="1"/>
          </p:cNvSpPr>
          <p:nvPr userDrawn="1"/>
        </p:nvSpPr>
        <p:spPr bwMode="auto">
          <a:xfrm>
            <a:off x="824337" y="2450991"/>
            <a:ext cx="11092680" cy="2638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marL="38100" lvl="0" indent="0">
              <a:lnSpc>
                <a:spcPct val="150000"/>
              </a:lnSpc>
              <a:buSzPts val="3000"/>
            </a:pPr>
            <a:r>
              <a:rPr lang="zh-TW" altLang="en-US" sz="1400" dirty="0">
                <a:solidFill>
                  <a:schemeClr val="tx1"/>
                </a:solidFill>
                <a:latin typeface="微軟正黑體" panose="020B0604030504040204" pitchFamily="34" charset="-120"/>
                <a:ea typeface="微軟正黑體" panose="020B0604030504040204" pitchFamily="34" charset="-120"/>
              </a:rPr>
              <a:t>「一對一追蹤表 </a:t>
            </a:r>
            <a:r>
              <a:rPr lang="en-US" altLang="zh-TW" sz="1400" dirty="0">
                <a:solidFill>
                  <a:schemeClr val="tx1"/>
                </a:solidFill>
                <a:latin typeface="微軟正黑體" panose="020B0604030504040204" pitchFamily="34" charset="-120"/>
                <a:ea typeface="微軟正黑體" panose="020B0604030504040204" pitchFamily="34" charset="-120"/>
              </a:rPr>
              <a:t>DANCE</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CARD </a:t>
            </a:r>
            <a:r>
              <a:rPr lang="zh-TW" altLang="en-US" sz="1400" dirty="0">
                <a:solidFill>
                  <a:schemeClr val="tx1"/>
                </a:solidFill>
                <a:latin typeface="微軟正黑體" panose="020B0604030504040204" pitchFamily="34" charset="-120"/>
                <a:ea typeface="微軟正黑體" panose="020B0604030504040204" pitchFamily="34" charset="-120"/>
              </a:rPr>
              <a:t>」的題目依照你的計畫與目標可隨時調整與變化，而題目也可以用你自己適合的白話文做調整，</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38100" indent="0">
              <a:lnSpc>
                <a:spcPct val="150000"/>
              </a:lnSpc>
              <a:buSzPts val="3000"/>
            </a:pPr>
            <a:r>
              <a:rPr lang="zh-TW" altLang="en-US" sz="1400" dirty="0">
                <a:solidFill>
                  <a:schemeClr val="tx1"/>
                </a:solidFill>
                <a:latin typeface="微軟正黑體" panose="020B0604030504040204" pitchFamily="34" charset="-120"/>
                <a:ea typeface="微軟正黑體" panose="020B0604030504040204" pitchFamily="34" charset="-120"/>
              </a:rPr>
              <a:t>也可以搭配圖片說明，不一定只能用文字回答（要做動畫也行</a:t>
            </a:r>
            <a:r>
              <a:rPr lang="en-US" altLang="zh-TW" sz="1400" dirty="0">
                <a:solidFill>
                  <a:schemeClr val="tx1"/>
                </a:solidFill>
                <a:latin typeface="微軟正黑體" panose="020B0604030504040204" pitchFamily="34" charset="-120"/>
                <a:ea typeface="微軟正黑體" panose="020B0604030504040204" pitchFamily="34" charset="-120"/>
              </a:rPr>
              <a:t>)</a:t>
            </a:r>
            <a:r>
              <a:rPr lang="zh-TW" altLang="en-US" sz="1400" dirty="0">
                <a:solidFill>
                  <a:schemeClr val="tx1"/>
                </a:solidFill>
                <a:latin typeface="微軟正黑體" panose="020B0604030504040204" pitchFamily="34" charset="-120"/>
                <a:ea typeface="微軟正黑體" panose="020B0604030504040204" pitchFamily="34" charset="-120"/>
              </a:rPr>
              <a:t>，目的是讓夥伴對外可以更有內容的幫你介紹你們家做的生意</a:t>
            </a:r>
            <a:r>
              <a:rPr lang="en-US" altLang="zh-TW" sz="1400" dirty="0">
                <a:solidFill>
                  <a:schemeClr val="tx1"/>
                </a:solidFill>
                <a:latin typeface="微軟正黑體" panose="020B0604030504040204" pitchFamily="34" charset="-120"/>
                <a:ea typeface="微軟正黑體" panose="020B0604030504040204" pitchFamily="34" charset="-120"/>
              </a:rPr>
              <a:t>/</a:t>
            </a:r>
            <a:r>
              <a:rPr lang="zh-TW" altLang="en-US" sz="1400" dirty="0">
                <a:solidFill>
                  <a:schemeClr val="tx1"/>
                </a:solidFill>
                <a:latin typeface="微軟正黑體" panose="020B0604030504040204" pitchFamily="34" charset="-120"/>
                <a:ea typeface="微軟正黑體" panose="020B0604030504040204" pitchFamily="34" charset="-120"/>
              </a:rPr>
              <a:t>產品</a:t>
            </a:r>
            <a:r>
              <a:rPr lang="en-US" altLang="zh-TW" sz="1400" dirty="0">
                <a:solidFill>
                  <a:schemeClr val="tx1"/>
                </a:solidFill>
                <a:latin typeface="微軟正黑體" panose="020B0604030504040204" pitchFamily="34" charset="-120"/>
                <a:ea typeface="微軟正黑體" panose="020B0604030504040204" pitchFamily="34" charset="-120"/>
              </a:rPr>
              <a:t>/</a:t>
            </a:r>
            <a:r>
              <a:rPr lang="zh-TW" altLang="en-US" sz="1400" dirty="0">
                <a:solidFill>
                  <a:schemeClr val="tx1"/>
                </a:solidFill>
                <a:latin typeface="微軟正黑體" panose="020B0604030504040204" pitchFamily="34" charset="-120"/>
                <a:ea typeface="微軟正黑體" panose="020B0604030504040204" pitchFamily="34" charset="-120"/>
              </a:rPr>
              <a:t>服務。</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38100" lvl="0" indent="0">
              <a:lnSpc>
                <a:spcPct val="150000"/>
              </a:lnSpc>
              <a:buSzPts val="3000"/>
            </a:pP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lvl="0" indent="0">
              <a:lnSpc>
                <a:spcPct val="150000"/>
              </a:lnSpc>
              <a:buSzPts val="3348"/>
            </a:pPr>
            <a:r>
              <a:rPr lang="zh-TW" altLang="en-US" sz="1400" dirty="0">
                <a:solidFill>
                  <a:schemeClr val="tx1"/>
                </a:solidFill>
                <a:latin typeface="微軟正黑體" panose="020B0604030504040204" pitchFamily="34" charset="-120"/>
                <a:ea typeface="微軟正黑體" panose="020B0604030504040204" pitchFamily="34" charset="-120"/>
              </a:rPr>
              <a:t>＃檢視提醒</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372046" lvl="0" indent="-372046">
              <a:lnSpc>
                <a:spcPct val="150000"/>
              </a:lnSpc>
              <a:buSzPts val="3348"/>
            </a:pPr>
            <a:r>
              <a:rPr lang="en-US" altLang="zh-TW" sz="1400" dirty="0">
                <a:solidFill>
                  <a:schemeClr val="tx1"/>
                </a:solidFill>
                <a:latin typeface="微軟正黑體" panose="020B0604030504040204" pitchFamily="34" charset="-120"/>
                <a:ea typeface="微軟正黑體" panose="020B0604030504040204" pitchFamily="34" charset="-120"/>
              </a:rPr>
              <a:t>1.</a:t>
            </a:r>
            <a:r>
              <a:rPr lang="zh-TW" altLang="en-US" sz="1400" dirty="0">
                <a:solidFill>
                  <a:schemeClr val="tx1"/>
                </a:solidFill>
                <a:latin typeface="微軟正黑體" panose="020B0604030504040204" pitchFamily="34" charset="-120"/>
                <a:ea typeface="微軟正黑體" panose="020B0604030504040204" pitchFamily="34" charset="-120"/>
              </a:rPr>
              <a:t>表五</a:t>
            </a:r>
            <a:r>
              <a:rPr lang="en-US" altLang="zh-TW" sz="1400" dirty="0">
                <a:solidFill>
                  <a:schemeClr val="tx1"/>
                </a:solidFill>
                <a:latin typeface="微軟正黑體" panose="020B0604030504040204" pitchFamily="34" charset="-120"/>
                <a:ea typeface="微軟正黑體" panose="020B0604030504040204" pitchFamily="34" charset="-120"/>
              </a:rPr>
              <a:t>_DANCE CARD </a:t>
            </a:r>
            <a:r>
              <a:rPr lang="zh-TW" altLang="en-US" sz="1400" dirty="0">
                <a:solidFill>
                  <a:schemeClr val="tx1"/>
                </a:solidFill>
                <a:latin typeface="微軟正黑體" panose="020B0604030504040204" pitchFamily="34" charset="-120"/>
                <a:ea typeface="微軟正黑體" panose="020B0604030504040204" pitchFamily="34" charset="-120"/>
              </a:rPr>
              <a:t>的內容能不能不用說，夥伴就能自己看懂。</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372046" lvl="0" indent="-372046">
              <a:lnSpc>
                <a:spcPct val="150000"/>
              </a:lnSpc>
              <a:buSzPts val="3348"/>
            </a:pPr>
            <a:r>
              <a:rPr lang="en-US" altLang="zh-TW" sz="1400" dirty="0">
                <a:solidFill>
                  <a:schemeClr val="tx1"/>
                </a:solidFill>
                <a:latin typeface="微軟正黑體" panose="020B0604030504040204" pitchFamily="34" charset="-120"/>
                <a:ea typeface="微軟正黑體" panose="020B0604030504040204" pitchFamily="34" charset="-120"/>
              </a:rPr>
              <a:t>2.</a:t>
            </a:r>
            <a:r>
              <a:rPr lang="zh-TW" altLang="en-US" sz="1400" dirty="0">
                <a:solidFill>
                  <a:schemeClr val="tx1"/>
                </a:solidFill>
                <a:latin typeface="微軟正黑體" panose="020B0604030504040204" pitchFamily="34" charset="-120"/>
                <a:ea typeface="微軟正黑體" panose="020B0604030504040204" pitchFamily="34" charset="-120"/>
              </a:rPr>
              <a:t>一對一面談建議時間是</a:t>
            </a:r>
            <a:r>
              <a:rPr lang="en-US" altLang="zh-TW" sz="1400" dirty="0">
                <a:solidFill>
                  <a:schemeClr val="tx1"/>
                </a:solidFill>
                <a:latin typeface="微軟正黑體" panose="020B0604030504040204" pitchFamily="34" charset="-120"/>
                <a:ea typeface="微軟正黑體" panose="020B0604030504040204" pitchFamily="34" charset="-120"/>
              </a:rPr>
              <a:t>40</a:t>
            </a:r>
            <a:r>
              <a:rPr lang="zh-TW" altLang="en-US" sz="1400" dirty="0">
                <a:solidFill>
                  <a:schemeClr val="tx1"/>
                </a:solidFill>
                <a:latin typeface="微軟正黑體" panose="020B0604030504040204" pitchFamily="34" charset="-120"/>
                <a:ea typeface="微軟正黑體" panose="020B0604030504040204" pitchFamily="34" charset="-120"/>
              </a:rPr>
              <a:t>分鐘說明，邊說邊設定斷點，</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372046" indent="-372046">
              <a:lnSpc>
                <a:spcPct val="150000"/>
              </a:lnSpc>
              <a:buSzPts val="3348"/>
            </a:pPr>
            <a:r>
              <a:rPr lang="zh-TW" altLang="en-US" sz="1400" dirty="0">
                <a:solidFill>
                  <a:schemeClr val="tx1"/>
                </a:solidFill>
                <a:latin typeface="微軟正黑體" panose="020B0604030504040204" pitchFamily="34" charset="-120"/>
                <a:ea typeface="微軟正黑體" panose="020B0604030504040204" pitchFamily="34" charset="-120"/>
              </a:rPr>
              <a:t>   詢問夥伴有沒有不清楚或需要補充說明的地方，但這</a:t>
            </a:r>
            <a:r>
              <a:rPr lang="en-US" altLang="zh-TW" sz="1400" dirty="0">
                <a:solidFill>
                  <a:schemeClr val="tx1"/>
                </a:solidFill>
                <a:latin typeface="微軟正黑體" panose="020B0604030504040204" pitchFamily="34" charset="-120"/>
                <a:ea typeface="微軟正黑體" panose="020B0604030504040204" pitchFamily="34" charset="-120"/>
              </a:rPr>
              <a:t>40</a:t>
            </a:r>
            <a:r>
              <a:rPr lang="zh-TW" altLang="en-US" sz="1400" dirty="0">
                <a:solidFill>
                  <a:schemeClr val="tx1"/>
                </a:solidFill>
                <a:latin typeface="微軟正黑體" panose="020B0604030504040204" pitchFamily="34" charset="-120"/>
                <a:ea typeface="微軟正黑體" panose="020B0604030504040204" pitchFamily="34" charset="-120"/>
              </a:rPr>
              <a:t>分鐘不包含</a:t>
            </a:r>
            <a:r>
              <a:rPr lang="en-US" altLang="zh-TW" sz="1400" dirty="0">
                <a:solidFill>
                  <a:schemeClr val="tx1"/>
                </a:solidFill>
                <a:latin typeface="微軟正黑體" panose="020B0604030504040204" pitchFamily="34" charset="-120"/>
                <a:ea typeface="微軟正黑體" panose="020B0604030504040204" pitchFamily="34" charset="-120"/>
              </a:rPr>
              <a:t>DANCE</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CARD</a:t>
            </a:r>
            <a:r>
              <a:rPr lang="zh-TW" altLang="en-US" sz="1400" dirty="0">
                <a:solidFill>
                  <a:schemeClr val="tx1"/>
                </a:solidFill>
                <a:latin typeface="微軟正黑體" panose="020B0604030504040204" pitchFamily="34" charset="-120"/>
                <a:ea typeface="微軟正黑體" panose="020B0604030504040204" pitchFamily="34" charset="-120"/>
              </a:rPr>
              <a:t>的時間。</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372046" indent="-372046">
              <a:lnSpc>
                <a:spcPct val="150000"/>
              </a:lnSpc>
              <a:buSzPts val="3348"/>
            </a:pPr>
            <a:r>
              <a:rPr lang="en-US" altLang="zh-TW" sz="1400" dirty="0">
                <a:solidFill>
                  <a:schemeClr val="tx1"/>
                </a:solidFill>
                <a:latin typeface="微軟正黑體" panose="020B0604030504040204" pitchFamily="34" charset="-120"/>
                <a:ea typeface="微軟正黑體" panose="020B0604030504040204" pitchFamily="34" charset="-120"/>
              </a:rPr>
              <a:t>3.</a:t>
            </a:r>
            <a:r>
              <a:rPr lang="zh-TW" altLang="en-US" sz="1400" dirty="0">
                <a:solidFill>
                  <a:schemeClr val="tx1"/>
                </a:solidFill>
                <a:latin typeface="微軟正黑體" panose="020B0604030504040204" pitchFamily="34" charset="-120"/>
                <a:ea typeface="微軟正黑體" panose="020B0604030504040204" pitchFamily="34" charset="-120"/>
              </a:rPr>
              <a:t>雙向一對一面談是</a:t>
            </a:r>
            <a:r>
              <a:rPr lang="en-US" altLang="zh-TW" sz="1400" dirty="0">
                <a:solidFill>
                  <a:schemeClr val="tx1"/>
                </a:solidFill>
                <a:latin typeface="微軟正黑體" panose="020B0604030504040204" pitchFamily="34" charset="-120"/>
                <a:ea typeface="微軟正黑體" panose="020B0604030504040204" pitchFamily="34" charset="-120"/>
              </a:rPr>
              <a:t>40</a:t>
            </a:r>
            <a:r>
              <a:rPr lang="zh-TW" altLang="en-US" sz="1400" dirty="0">
                <a:solidFill>
                  <a:schemeClr val="tx1"/>
                </a:solidFill>
                <a:latin typeface="微軟正黑體" panose="020B0604030504040204" pitchFamily="34" charset="-120"/>
                <a:ea typeface="微軟正黑體" panose="020B0604030504040204" pitchFamily="34" charset="-120"/>
              </a:rPr>
              <a:t>分鐘</a:t>
            </a:r>
            <a:r>
              <a:rPr lang="en-US" altLang="zh-TW" sz="1400" dirty="0">
                <a:solidFill>
                  <a:schemeClr val="tx1"/>
                </a:solidFill>
                <a:latin typeface="微軟正黑體" panose="020B0604030504040204" pitchFamily="34" charset="-120"/>
                <a:ea typeface="微軟正黑體" panose="020B0604030504040204" pitchFamily="34" charset="-120"/>
              </a:rPr>
              <a:t>+40</a:t>
            </a:r>
            <a:r>
              <a:rPr lang="zh-TW" altLang="en-US" sz="1400" dirty="0">
                <a:solidFill>
                  <a:schemeClr val="tx1"/>
                </a:solidFill>
                <a:latin typeface="微軟正黑體" panose="020B0604030504040204" pitchFamily="34" charset="-120"/>
                <a:ea typeface="微軟正黑體" panose="020B0604030504040204" pitchFamily="34" charset="-120"/>
              </a:rPr>
              <a:t>分鐘，誰先開始沒有限制，一切自在。</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7034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產業九宮格">
    <p:spTree>
      <p:nvGrpSpPr>
        <p:cNvPr id="1" name=""/>
        <p:cNvGrpSpPr/>
        <p:nvPr/>
      </p:nvGrpSpPr>
      <p:grpSpPr>
        <a:xfrm>
          <a:off x="0" y="0"/>
          <a:ext cx="0" cy="0"/>
          <a:chOff x="0" y="0"/>
          <a:chExt cx="0" cy="0"/>
        </a:xfrm>
      </p:grpSpPr>
      <p:cxnSp>
        <p:nvCxnSpPr>
          <p:cNvPr id="2" name="直線接點 1">
            <a:extLst>
              <a:ext uri="{FF2B5EF4-FFF2-40B4-BE49-F238E27FC236}">
                <a16:creationId xmlns:a16="http://schemas.microsoft.com/office/drawing/2014/main" id="{B8D3C6FA-11EF-FD64-95B0-B40748EF326D}"/>
              </a:ext>
            </a:extLst>
          </p:cNvPr>
          <p:cNvCxnSpPr>
            <a:cxnSpLocks/>
          </p:cNvCxnSpPr>
          <p:nvPr userDrawn="1"/>
        </p:nvCxnSpPr>
        <p:spPr>
          <a:xfrm>
            <a:off x="0" y="1943101"/>
            <a:ext cx="12192000" cy="0"/>
          </a:xfrm>
          <a:prstGeom prst="line">
            <a:avLst/>
          </a:prstGeom>
          <a:ln w="952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 name="文字方塊 5">
            <a:extLst>
              <a:ext uri="{FF2B5EF4-FFF2-40B4-BE49-F238E27FC236}">
                <a16:creationId xmlns:a16="http://schemas.microsoft.com/office/drawing/2014/main" id="{C99FBA73-AE7D-8051-A446-7B533E1F95AE}"/>
              </a:ext>
            </a:extLst>
          </p:cNvPr>
          <p:cNvSpPr txBox="1"/>
          <p:nvPr userDrawn="1"/>
        </p:nvSpPr>
        <p:spPr>
          <a:xfrm>
            <a:off x="2985905" y="1462684"/>
            <a:ext cx="5755558" cy="584775"/>
          </a:xfrm>
          <a:prstGeom prst="rect">
            <a:avLst/>
          </a:prstGeom>
          <a:noFill/>
        </p:spPr>
        <p:txBody>
          <a:bodyPr wrap="square">
            <a:spAutoFit/>
          </a:bodyPr>
          <a:lstStyle/>
          <a:p>
            <a:pPr algn="dist"/>
            <a:r>
              <a:rPr kumimoji="1" lang="zh-TW" altLang="en-US" sz="3200" b="1" dirty="0">
                <a:solidFill>
                  <a:schemeClr val="tx1"/>
                </a:solidFill>
                <a:latin typeface="思源黑体 CN" panose="020B0800000000000000" pitchFamily="34" charset="-128"/>
                <a:ea typeface="思源黑体 CN" panose="020B0800000000000000" pitchFamily="34" charset="-128"/>
              </a:rPr>
              <a:t>產業九宮格 </a:t>
            </a:r>
            <a:r>
              <a:rPr kumimoji="1" lang="zh-TW" altLang="zh-TW" sz="1400" dirty="0">
                <a:solidFill>
                  <a:schemeClr val="tx1"/>
                </a:solidFill>
                <a:latin typeface="Century Gothic" panose="020B0502020202020204" pitchFamily="34" charset="0"/>
                <a:ea typeface="微軟正黑體" panose="020B0604030504040204" pitchFamily="34" charset="-120"/>
              </a:rPr>
              <a:t>| </a:t>
            </a:r>
            <a:r>
              <a:rPr kumimoji="1" lang="en-US" altLang="zh-TW" sz="1400" dirty="0">
                <a:solidFill>
                  <a:schemeClr val="tx1"/>
                </a:solidFill>
                <a:latin typeface="微軟正黑體" panose="020B0604030504040204" pitchFamily="34" charset="-120"/>
                <a:ea typeface="微軟正黑體" panose="020B0604030504040204" pitchFamily="34" charset="-120"/>
              </a:rPr>
              <a:t>Industry Grid</a:t>
            </a:r>
            <a:endParaRPr kumimoji="1" lang="zh-TW" altLang="zh-TW" sz="1400" dirty="0">
              <a:solidFill>
                <a:schemeClr val="tx1"/>
              </a:solidFill>
              <a:latin typeface="微軟正黑體" panose="020B0604030504040204" pitchFamily="34" charset="-120"/>
              <a:ea typeface="微軟正黑體" panose="020B0604030504040204" pitchFamily="34" charset="-120"/>
            </a:endParaRPr>
          </a:p>
        </p:txBody>
      </p:sp>
      <p:sp>
        <p:nvSpPr>
          <p:cNvPr id="7" name="矩形 6">
            <a:extLst>
              <a:ext uri="{FF2B5EF4-FFF2-40B4-BE49-F238E27FC236}">
                <a16:creationId xmlns:a16="http://schemas.microsoft.com/office/drawing/2014/main" id="{59AD26A2-DF40-D2FC-F8AE-5B6FE6BA1B5F}"/>
              </a:ext>
            </a:extLst>
          </p:cNvPr>
          <p:cNvSpPr>
            <a:spLocks noChangeArrowheads="1"/>
          </p:cNvSpPr>
          <p:nvPr userDrawn="1"/>
        </p:nvSpPr>
        <p:spPr bwMode="auto">
          <a:xfrm>
            <a:off x="989467" y="2331529"/>
            <a:ext cx="10213066" cy="2314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lang="zh-TW" altLang="en-US" sz="1400" dirty="0">
                <a:solidFill>
                  <a:schemeClr val="tx1"/>
                </a:solidFill>
                <a:latin typeface="微軟正黑體" panose="020B0604030504040204" pitchFamily="34" charset="-120"/>
                <a:ea typeface="微軟正黑體" panose="020B0604030504040204" pitchFamily="34" charset="-120"/>
              </a:rPr>
              <a:t>所謂九宮格以</a:t>
            </a:r>
            <a:r>
              <a:rPr lang="zh-TW" altLang="en-US" sz="1400" u="sng" dirty="0">
                <a:solidFill>
                  <a:schemeClr val="tx1"/>
                </a:solidFill>
                <a:latin typeface="微軟正黑體" panose="020B0604030504040204" pitchFamily="34" charset="-120"/>
                <a:ea typeface="微軟正黑體" panose="020B0604030504040204" pitchFamily="34" charset="-120"/>
              </a:rPr>
              <a:t>自己的行業別為中心</a:t>
            </a:r>
            <a:r>
              <a:rPr lang="zh-TW" altLang="en-US" sz="1400" dirty="0">
                <a:solidFill>
                  <a:schemeClr val="tx1"/>
                </a:solidFill>
                <a:latin typeface="微軟正黑體" panose="020B0604030504040204" pitchFamily="34" charset="-120"/>
                <a:ea typeface="微軟正黑體" panose="020B0604030504040204" pitchFamily="34" charset="-120"/>
              </a:rPr>
              <a:t>寫上跟自己最相關、可合作的「行業」或是「領域」，梳理有共同客群的相關行業別，建立屬於自己的業務人脈圈，表格排列寫法沒有數量、順序規定，寫法依照自己的產業去設定你覺得適合的邏輯排列</a:t>
            </a:r>
            <a:r>
              <a:rPr lang="zh-TW" altLang="en-US" sz="1400" dirty="0">
                <a:solidFill>
                  <a:schemeClr val="tx1"/>
                </a:solidFill>
                <a:latin typeface="Microsoft JhengHei" panose="020B0604030504040204" pitchFamily="34" charset="-120"/>
                <a:ea typeface="Microsoft JhengHei" panose="020B0604030504040204" pitchFamily="34" charset="-120"/>
              </a:rPr>
              <a:t>。</a:t>
            </a:r>
            <a:endParaRPr lang="en-US" altLang="zh-TW" sz="1400" dirty="0">
              <a:solidFill>
                <a:schemeClr val="tx1"/>
              </a:solidFill>
              <a:latin typeface="Microsoft JhengHei" panose="020B0604030504040204" pitchFamily="34" charset="-120"/>
              <a:ea typeface="Microsoft JhengHei" panose="020B0604030504040204" pitchFamily="34" charset="-12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lvl="0" indent="0">
              <a:lnSpc>
                <a:spcPct val="150000"/>
              </a:lnSpc>
              <a:buSzPts val="3348"/>
            </a:pPr>
            <a:r>
              <a:rPr lang="zh-TW" altLang="en-US" sz="1400" dirty="0">
                <a:solidFill>
                  <a:schemeClr val="tx1"/>
                </a:solidFill>
                <a:latin typeface="微軟正黑體" panose="020B0604030504040204" pitchFamily="34" charset="-120"/>
                <a:ea typeface="微軟正黑體" panose="020B0604030504040204" pitchFamily="34" charset="-120"/>
              </a:rPr>
              <a:t>＃</a:t>
            </a:r>
            <a:r>
              <a:rPr lang="en-US" altLang="zh-TW" sz="1400" dirty="0" err="1">
                <a:solidFill>
                  <a:schemeClr val="tx1"/>
                </a:solidFill>
                <a:latin typeface="微軟正黑體" panose="020B0604030504040204" pitchFamily="34" charset="-120"/>
                <a:ea typeface="微軟正黑體" panose="020B0604030504040204" pitchFamily="34" charset="-120"/>
              </a:rPr>
              <a:t>檢視提醒</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lvl="0" indent="0">
              <a:lnSpc>
                <a:spcPct val="150000"/>
              </a:lnSpc>
              <a:buSzPts val="3600"/>
            </a:pPr>
            <a:r>
              <a:rPr lang="en-US" altLang="zh-TW" sz="1400" dirty="0">
                <a:solidFill>
                  <a:schemeClr val="tx1"/>
                </a:solidFill>
                <a:latin typeface="微軟正黑體" panose="020B0604030504040204" pitchFamily="34" charset="-120"/>
                <a:ea typeface="微軟正黑體" panose="020B0604030504040204" pitchFamily="34" charset="-120"/>
              </a:rPr>
              <a:t>1.</a:t>
            </a:r>
            <a:r>
              <a:rPr lang="zh-TW" altLang="en-US" sz="1400" dirty="0">
                <a:solidFill>
                  <a:schemeClr val="tx1"/>
                </a:solidFill>
                <a:latin typeface="微軟正黑體" panose="020B0604030504040204" pitchFamily="34" charset="-120"/>
                <a:ea typeface="微軟正黑體" panose="020B0604030504040204" pitchFamily="34" charset="-120"/>
              </a:rPr>
              <a:t>業務人脈圈可以寫到 </a:t>
            </a:r>
            <a:r>
              <a:rPr lang="en-US" altLang="zh-TW" sz="1400" dirty="0">
                <a:solidFill>
                  <a:schemeClr val="tx1"/>
                </a:solidFill>
                <a:latin typeface="微軟正黑體" panose="020B0604030504040204" pitchFamily="34" charset="-120"/>
                <a:ea typeface="微軟正黑體" panose="020B0604030504040204" pitchFamily="34" charset="-120"/>
              </a:rPr>
              <a:t>9</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9</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a:t>
            </a:r>
            <a:r>
              <a:rPr lang="zh-TW" altLang="en-US" sz="1400" dirty="0">
                <a:solidFill>
                  <a:schemeClr val="tx1"/>
                </a:solidFill>
                <a:latin typeface="微軟正黑體" panose="020B0604030504040204" pitchFamily="34" charset="-120"/>
                <a:ea typeface="微軟正黑體" panose="020B0604030504040204" pitchFamily="34" charset="-120"/>
              </a:rPr>
              <a:t> </a:t>
            </a:r>
            <a:r>
              <a:rPr lang="en-US" altLang="zh-TW" sz="1400" dirty="0">
                <a:solidFill>
                  <a:schemeClr val="tx1"/>
                </a:solidFill>
                <a:latin typeface="微軟正黑體" panose="020B0604030504040204" pitchFamily="34" charset="-120"/>
                <a:ea typeface="微軟正黑體" panose="020B0604030504040204" pitchFamily="34" charset="-120"/>
              </a:rPr>
              <a:t>81</a:t>
            </a:r>
            <a:r>
              <a:rPr lang="zh-TW" altLang="en-US" sz="1400" dirty="0">
                <a:solidFill>
                  <a:schemeClr val="tx1"/>
                </a:solidFill>
                <a:latin typeface="微軟正黑體" panose="020B0604030504040204" pitchFamily="34" charset="-120"/>
                <a:ea typeface="微軟正黑體" panose="020B0604030504040204" pitchFamily="34" charset="-120"/>
              </a:rPr>
              <a:t> 宮格</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lvl="0" indent="0">
              <a:lnSpc>
                <a:spcPct val="150000"/>
              </a:lnSpc>
              <a:buSzPts val="3600"/>
            </a:pPr>
            <a:r>
              <a:rPr lang="en-US" altLang="zh-TW" sz="1400" dirty="0">
                <a:solidFill>
                  <a:schemeClr val="tx1"/>
                </a:solidFill>
                <a:latin typeface="微軟正黑體" panose="020B0604030504040204" pitchFamily="34" charset="-120"/>
                <a:ea typeface="微軟正黑體" panose="020B0604030504040204" pitchFamily="34" charset="-120"/>
              </a:rPr>
              <a:t>2.</a:t>
            </a:r>
            <a:r>
              <a:rPr lang="zh-TW" altLang="en-US" sz="1400" dirty="0">
                <a:solidFill>
                  <a:schemeClr val="tx1"/>
                </a:solidFill>
                <a:latin typeface="微軟正黑體" panose="020B0604030504040204" pitchFamily="34" charset="-120"/>
                <a:ea typeface="微軟正黑體" panose="020B0604030504040204" pitchFamily="34" charset="-120"/>
              </a:rPr>
              <a:t>我們不要單打獨鬥，我們要用合作取代競爭。</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indent="0">
              <a:lnSpc>
                <a:spcPct val="150000"/>
              </a:lnSpc>
              <a:buSzPts val="3600"/>
            </a:pPr>
            <a:r>
              <a:rPr lang="en-US" altLang="zh-TW" sz="1400" dirty="0">
                <a:solidFill>
                  <a:schemeClr val="tx1"/>
                </a:solidFill>
                <a:latin typeface="微軟正黑體" panose="020B0604030504040204" pitchFamily="34" charset="-120"/>
                <a:ea typeface="微軟正黑體" panose="020B0604030504040204" pitchFamily="34" charset="-120"/>
                <a:sym typeface="Microsoft JhengHei"/>
              </a:rPr>
              <a:t>3.</a:t>
            </a:r>
            <a:r>
              <a:rPr lang="zh-TW" altLang="en-US" sz="1400" dirty="0">
                <a:solidFill>
                  <a:schemeClr val="tx1"/>
                </a:solidFill>
                <a:latin typeface="微軟正黑體" panose="020B0604030504040204" pitchFamily="34" charset="-120"/>
                <a:ea typeface="微軟正黑體" panose="020B0604030504040204" pitchFamily="34" charset="-120"/>
                <a:sym typeface="Microsoft JhengHei"/>
              </a:rPr>
              <a:t>明確自己所需的目標</a:t>
            </a:r>
            <a:r>
              <a:rPr lang="zh-TW" altLang="en-US" sz="1400" dirty="0">
                <a:solidFill>
                  <a:schemeClr val="tx1"/>
                </a:solidFill>
                <a:latin typeface="微軟正黑體" panose="020B0604030504040204" pitchFamily="34" charset="-120"/>
                <a:ea typeface="微軟正黑體" panose="020B0604030504040204" pitchFamily="34" charset="-120"/>
              </a:rPr>
              <a:t>，將夥伴的九宮格也放在心上，才能夠互相給予好的引薦。</a:t>
            </a:r>
            <a:endParaRPr lang="en-US" altLang="zh-TW" sz="1400"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66392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最後檢視">
    <p:spTree>
      <p:nvGrpSpPr>
        <p:cNvPr id="1" name=""/>
        <p:cNvGrpSpPr/>
        <p:nvPr/>
      </p:nvGrpSpPr>
      <p:grpSpPr>
        <a:xfrm>
          <a:off x="0" y="0"/>
          <a:ext cx="0" cy="0"/>
          <a:chOff x="0" y="0"/>
          <a:chExt cx="0" cy="0"/>
        </a:xfrm>
      </p:grpSpPr>
      <p:cxnSp>
        <p:nvCxnSpPr>
          <p:cNvPr id="4" name="直線接點 3">
            <a:extLst>
              <a:ext uri="{FF2B5EF4-FFF2-40B4-BE49-F238E27FC236}">
                <a16:creationId xmlns:a16="http://schemas.microsoft.com/office/drawing/2014/main" id="{2105A8C5-F74D-622E-E2C7-ED8658910535}"/>
              </a:ext>
            </a:extLst>
          </p:cNvPr>
          <p:cNvCxnSpPr>
            <a:cxnSpLocks/>
          </p:cNvCxnSpPr>
          <p:nvPr userDrawn="1"/>
        </p:nvCxnSpPr>
        <p:spPr>
          <a:xfrm>
            <a:off x="0" y="1943101"/>
            <a:ext cx="12192000" cy="0"/>
          </a:xfrm>
          <a:prstGeom prst="line">
            <a:avLst/>
          </a:prstGeom>
          <a:ln w="9525">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 name="文字方塊 4">
            <a:extLst>
              <a:ext uri="{FF2B5EF4-FFF2-40B4-BE49-F238E27FC236}">
                <a16:creationId xmlns:a16="http://schemas.microsoft.com/office/drawing/2014/main" id="{A3828447-FC72-AE74-8AE3-4D39E0903A4F}"/>
              </a:ext>
            </a:extLst>
          </p:cNvPr>
          <p:cNvSpPr txBox="1"/>
          <p:nvPr userDrawn="1"/>
        </p:nvSpPr>
        <p:spPr>
          <a:xfrm>
            <a:off x="2985905" y="1462684"/>
            <a:ext cx="5755558" cy="584775"/>
          </a:xfrm>
          <a:prstGeom prst="rect">
            <a:avLst/>
          </a:prstGeom>
          <a:noFill/>
        </p:spPr>
        <p:txBody>
          <a:bodyPr wrap="square">
            <a:spAutoFit/>
          </a:bodyPr>
          <a:lstStyle/>
          <a:p>
            <a:pPr algn="dist"/>
            <a:r>
              <a:rPr kumimoji="1" lang="zh-TW" altLang="en-US" sz="3200" b="1" dirty="0">
                <a:solidFill>
                  <a:schemeClr val="tx1"/>
                </a:solidFill>
                <a:latin typeface="思源黑体 CN" panose="020B0800000000000000" pitchFamily="34" charset="-128"/>
                <a:ea typeface="思源黑体 CN" panose="020B0800000000000000" pitchFamily="34" charset="-128"/>
              </a:rPr>
              <a:t>最後檢視 </a:t>
            </a:r>
            <a:r>
              <a:rPr kumimoji="1" lang="zh-TW" altLang="zh-TW" sz="1400" dirty="0">
                <a:solidFill>
                  <a:schemeClr val="tx1"/>
                </a:solidFill>
                <a:latin typeface="Century Gothic" panose="020B0502020202020204" pitchFamily="34" charset="0"/>
                <a:ea typeface="微軟正黑體" panose="020B0604030504040204" pitchFamily="34" charset="-120"/>
              </a:rPr>
              <a:t>| </a:t>
            </a:r>
            <a:r>
              <a:rPr kumimoji="1" lang="en-US" altLang="zh-TW" sz="1400" dirty="0">
                <a:solidFill>
                  <a:schemeClr val="tx1"/>
                </a:solidFill>
                <a:latin typeface="微軟正黑體" panose="020B0604030504040204" pitchFamily="34" charset="-120"/>
                <a:ea typeface="微軟正黑體" panose="020B0604030504040204" pitchFamily="34" charset="-120"/>
              </a:rPr>
              <a:t>Review</a:t>
            </a:r>
            <a:endParaRPr kumimoji="1" lang="zh-TW" altLang="zh-TW" sz="1400" dirty="0">
              <a:solidFill>
                <a:schemeClr val="tx1"/>
              </a:solidFill>
              <a:latin typeface="微軟正黑體" panose="020B0604030504040204" pitchFamily="34" charset="-120"/>
              <a:ea typeface="微軟正黑體" panose="020B0604030504040204" pitchFamily="34" charset="-120"/>
            </a:endParaRPr>
          </a:p>
        </p:txBody>
      </p:sp>
      <p:sp>
        <p:nvSpPr>
          <p:cNvPr id="2" name="矩形 1">
            <a:extLst>
              <a:ext uri="{FF2B5EF4-FFF2-40B4-BE49-F238E27FC236}">
                <a16:creationId xmlns:a16="http://schemas.microsoft.com/office/drawing/2014/main" id="{1F576369-2BB5-DECA-33A0-011ABFCFB41E}"/>
              </a:ext>
            </a:extLst>
          </p:cNvPr>
          <p:cNvSpPr>
            <a:spLocks noChangeArrowheads="1"/>
          </p:cNvSpPr>
          <p:nvPr userDrawn="1"/>
        </p:nvSpPr>
        <p:spPr bwMode="auto">
          <a:xfrm>
            <a:off x="989467" y="2047459"/>
            <a:ext cx="10213066" cy="2299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marL="0" lvl="0" indent="0">
              <a:lnSpc>
                <a:spcPct val="150000"/>
              </a:lnSpc>
              <a:buSzPts val="2200"/>
            </a:pPr>
            <a:r>
              <a:rPr lang="en-US" altLang="zh-TW" sz="1400" dirty="0">
                <a:solidFill>
                  <a:schemeClr val="tx1"/>
                </a:solidFill>
                <a:latin typeface="微軟正黑體" panose="020B0604030504040204" pitchFamily="34" charset="-120"/>
                <a:ea typeface="微軟正黑體" panose="020B0604030504040204" pitchFamily="34" charset="-120"/>
              </a:rPr>
              <a:t>1.</a:t>
            </a:r>
            <a:r>
              <a:rPr lang="zh-TW" altLang="zh-TW" sz="1400" b="1" dirty="0">
                <a:solidFill>
                  <a:srgbClr val="C00000"/>
                </a:solidFill>
                <a:latin typeface="微軟正黑體" panose="020B0604030504040204" pitchFamily="34" charset="-120"/>
                <a:ea typeface="微軟正黑體" panose="020B0604030504040204" pitchFamily="34" charset="-120"/>
              </a:rPr>
              <a:t>會員資料表 </a:t>
            </a:r>
            <a:r>
              <a:rPr lang="zh-TW" altLang="en-US" sz="1400" dirty="0">
                <a:solidFill>
                  <a:schemeClr val="bg1">
                    <a:lumMod val="65000"/>
                  </a:schemeClr>
                </a:solidFill>
                <a:latin typeface="微軟正黑體" panose="020B0604030504040204" pitchFamily="34" charset="-120"/>
                <a:ea typeface="微軟正黑體" panose="020B0604030504040204" pitchFamily="34" charset="-120"/>
              </a:rPr>
              <a:t>、</a:t>
            </a:r>
            <a:r>
              <a:rPr lang="en-US" altLang="zh-TW" sz="1400" dirty="0">
                <a:solidFill>
                  <a:schemeClr val="bg1">
                    <a:lumMod val="65000"/>
                  </a:schemeClr>
                </a:solidFill>
                <a:latin typeface="微軟正黑體" panose="020B0604030504040204" pitchFamily="34" charset="-120"/>
                <a:ea typeface="微軟正黑體" panose="020B0604030504040204" pitchFamily="34" charset="-120"/>
              </a:rPr>
              <a:t> </a:t>
            </a:r>
            <a:r>
              <a:rPr lang="en-US" altLang="zh-TW" sz="1400" b="1" dirty="0">
                <a:solidFill>
                  <a:srgbClr val="C00000"/>
                </a:solidFill>
                <a:latin typeface="微軟正黑體" panose="020B0604030504040204" pitchFamily="34" charset="-120"/>
                <a:ea typeface="微軟正黑體" panose="020B0604030504040204" pitchFamily="34" charset="-120"/>
              </a:rPr>
              <a:t>GAINS</a:t>
            </a:r>
            <a:r>
              <a:rPr lang="zh-TW" altLang="en-US" sz="1400" b="1" dirty="0">
                <a:solidFill>
                  <a:srgbClr val="C00000"/>
                </a:solidFill>
                <a:latin typeface="微軟正黑體" panose="020B0604030504040204" pitchFamily="34" charset="-120"/>
                <a:ea typeface="微軟正黑體" panose="020B0604030504040204" pitchFamily="34" charset="-120"/>
              </a:rPr>
              <a:t>工作</a:t>
            </a:r>
            <a:r>
              <a:rPr lang="zh-TW" altLang="zh-TW" sz="1400" b="1" dirty="0">
                <a:solidFill>
                  <a:srgbClr val="C00000"/>
                </a:solidFill>
                <a:latin typeface="微軟正黑體" panose="020B0604030504040204" pitchFamily="34" charset="-120"/>
                <a:ea typeface="微軟正黑體" panose="020B0604030504040204" pitchFamily="34" charset="-120"/>
              </a:rPr>
              <a:t>表</a:t>
            </a:r>
            <a:r>
              <a:rPr lang="zh-TW" altLang="zh-TW" sz="1400" dirty="0">
                <a:solidFill>
                  <a:schemeClr val="bg1">
                    <a:lumMod val="65000"/>
                  </a:schemeClr>
                </a:solidFill>
                <a:latin typeface="微軟正黑體" panose="020B0604030504040204" pitchFamily="34" charset="-120"/>
                <a:ea typeface="微軟正黑體" panose="020B0604030504040204" pitchFamily="34" charset="-120"/>
              </a:rPr>
              <a:t> </a:t>
            </a:r>
            <a:r>
              <a:rPr lang="zh-TW" altLang="en-US" sz="1400" dirty="0">
                <a:solidFill>
                  <a:schemeClr val="tx1"/>
                </a:solidFill>
                <a:latin typeface="微軟正黑體" panose="020B0604030504040204" pitchFamily="34" charset="-120"/>
                <a:ea typeface="微軟正黑體" panose="020B0604030504040204" pitchFamily="34" charset="-120"/>
              </a:rPr>
              <a:t>：</a:t>
            </a:r>
            <a:r>
              <a:rPr lang="en-US" altLang="zh-TW" sz="1400" dirty="0">
                <a:solidFill>
                  <a:schemeClr val="tx1"/>
                </a:solidFill>
                <a:latin typeface="微軟正黑體" panose="020B0604030504040204" pitchFamily="34" charset="-120"/>
                <a:ea typeface="微軟正黑體" panose="020B0604030504040204" pitchFamily="34" charset="-120"/>
              </a:rPr>
              <a:t>1.</a:t>
            </a:r>
            <a:r>
              <a:rPr lang="zh-TW" altLang="en-US" sz="1400" dirty="0">
                <a:solidFill>
                  <a:schemeClr val="tx1"/>
                </a:solidFill>
                <a:latin typeface="微軟正黑體" panose="020B0604030504040204" pitchFamily="34" charset="-120"/>
                <a:ea typeface="微軟正黑體" panose="020B0604030504040204" pitchFamily="34" charset="-120"/>
              </a:rPr>
              <a:t>累積一對一夥伴的</a:t>
            </a:r>
            <a:r>
              <a:rPr lang="zh-TW" altLang="en-US" sz="1400" u="sng" dirty="0">
                <a:solidFill>
                  <a:schemeClr val="tx1"/>
                </a:solidFill>
                <a:latin typeface="微軟正黑體" panose="020B0604030504040204" pitchFamily="34" charset="-120"/>
                <a:ea typeface="微軟正黑體" panose="020B0604030504040204" pitchFamily="34" charset="-120"/>
              </a:rPr>
              <a:t>信任感</a:t>
            </a:r>
            <a:r>
              <a:rPr lang="zh-TW" altLang="en-US" sz="1400" dirty="0">
                <a:solidFill>
                  <a:schemeClr val="tx1"/>
                </a:solidFill>
                <a:latin typeface="微軟正黑體" panose="020B0604030504040204" pitchFamily="34" charset="-120"/>
                <a:ea typeface="微軟正黑體" panose="020B0604030504040204" pitchFamily="34" charset="-120"/>
              </a:rPr>
              <a:t>。</a:t>
            </a:r>
            <a:r>
              <a:rPr lang="en-US" altLang="zh-TW" sz="1400" dirty="0">
                <a:solidFill>
                  <a:schemeClr val="tx1"/>
                </a:solidFill>
                <a:latin typeface="微軟正黑體" panose="020B0604030504040204" pitchFamily="34" charset="-120"/>
                <a:ea typeface="微軟正黑體" panose="020B0604030504040204" pitchFamily="34" charset="-120"/>
              </a:rPr>
              <a:t>2.</a:t>
            </a:r>
            <a:r>
              <a:rPr lang="zh-TW" altLang="en-US" sz="1400" dirty="0">
                <a:solidFill>
                  <a:schemeClr val="tx1"/>
                </a:solidFill>
                <a:latin typeface="微軟正黑體" panose="020B0604030504040204" pitchFamily="34" charset="-120"/>
                <a:ea typeface="微軟正黑體" panose="020B0604030504040204" pitchFamily="34" charset="-120"/>
              </a:rPr>
              <a:t>檢視與設定自己的</a:t>
            </a:r>
            <a:r>
              <a:rPr lang="zh-TW" altLang="en-US" sz="1400" u="sng" dirty="0">
                <a:solidFill>
                  <a:schemeClr val="tx1"/>
                </a:solidFill>
                <a:latin typeface="微軟正黑體" panose="020B0604030504040204" pitchFamily="34" charset="-120"/>
                <a:ea typeface="微軟正黑體" panose="020B0604030504040204" pitchFamily="34" charset="-120"/>
              </a:rPr>
              <a:t>事業目標</a:t>
            </a:r>
            <a:r>
              <a:rPr lang="zh-TW" altLang="en-US" sz="1400" dirty="0">
                <a:solidFill>
                  <a:schemeClr val="tx1"/>
                </a:solidFill>
                <a:latin typeface="微軟正黑體" panose="020B0604030504040204" pitchFamily="34" charset="-120"/>
                <a:ea typeface="微軟正黑體" panose="020B0604030504040204" pitchFamily="34" charset="-120"/>
              </a:rPr>
              <a:t>。</a:t>
            </a:r>
            <a:endParaRPr lang="en-US" altLang="zh-TW" sz="1400" u="sng" dirty="0">
              <a:solidFill>
                <a:schemeClr val="tx1"/>
              </a:solidFill>
              <a:latin typeface="微軟正黑體" panose="020B0604030504040204" pitchFamily="34" charset="-120"/>
              <a:ea typeface="微軟正黑體" panose="020B0604030504040204" pitchFamily="34" charset="-120"/>
            </a:endParaRPr>
          </a:p>
          <a:p>
            <a:pPr marL="0" lvl="0" indent="0">
              <a:lnSpc>
                <a:spcPct val="150000"/>
              </a:lnSpc>
              <a:buSzPts val="2200"/>
            </a:pPr>
            <a:r>
              <a:rPr lang="zh-TW" altLang="en-US" sz="1400" dirty="0">
                <a:solidFill>
                  <a:schemeClr val="tx1"/>
                </a:solidFill>
                <a:latin typeface="微軟正黑體" panose="020B0604030504040204" pitchFamily="34" charset="-120"/>
                <a:ea typeface="微軟正黑體" panose="020B0604030504040204" pitchFamily="34" charset="-120"/>
              </a:rPr>
              <a:t>在講完表二的技能後，請帶一句：「以上有沒有對於那個部分特別感興趣的？需要我再深入說明的？」</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lvl="0" indent="0">
              <a:lnSpc>
                <a:spcPct val="150000"/>
              </a:lnSpc>
              <a:buSzPts val="2200"/>
            </a:pPr>
            <a:r>
              <a:rPr lang="zh-TW" altLang="en-US" sz="1400" dirty="0">
                <a:solidFill>
                  <a:schemeClr val="tx1"/>
                </a:solidFill>
                <a:latin typeface="微軟正黑體" panose="020B0604030504040204" pitchFamily="34" charset="-120"/>
                <a:ea typeface="微軟正黑體" panose="020B0604030504040204" pitchFamily="34" charset="-120"/>
              </a:rPr>
              <a:t>協助對方解惑，取得信任感的機率更高。</a:t>
            </a:r>
          </a:p>
          <a:p>
            <a:pPr marL="0" lvl="0" indent="0">
              <a:lnSpc>
                <a:spcPct val="150000"/>
              </a:lnSpc>
              <a:spcBef>
                <a:spcPts val="800"/>
              </a:spcBef>
              <a:buSzPts val="2200"/>
            </a:pPr>
            <a:r>
              <a:rPr lang="en-US" altLang="zh-TW" sz="1400" dirty="0">
                <a:solidFill>
                  <a:schemeClr val="tx1"/>
                </a:solidFill>
                <a:latin typeface="微軟正黑體" panose="020B0604030504040204" pitchFamily="34" charset="-120"/>
                <a:ea typeface="微軟正黑體" panose="020B0604030504040204" pitchFamily="34" charset="-120"/>
              </a:rPr>
              <a:t>2.</a:t>
            </a:r>
            <a:r>
              <a:rPr lang="zh-TW" altLang="en-US" sz="1400" b="1" dirty="0">
                <a:solidFill>
                  <a:srgbClr val="C00000"/>
                </a:solidFill>
                <a:latin typeface="微軟正黑體" panose="020B0604030504040204" pitchFamily="34" charset="-120"/>
                <a:ea typeface="微軟正黑體" panose="020B0604030504040204" pitchFamily="34" charset="-120"/>
              </a:rPr>
              <a:t>業務人脈圈</a:t>
            </a:r>
            <a:r>
              <a:rPr lang="zh-TW" altLang="zh-TW" sz="1400" b="1" dirty="0">
                <a:solidFill>
                  <a:srgbClr val="C00000"/>
                </a:solidFill>
                <a:latin typeface="微軟正黑體" panose="020B0604030504040204" pitchFamily="34" charset="-120"/>
                <a:ea typeface="微軟正黑體" panose="020B0604030504040204" pitchFamily="34" charset="-120"/>
              </a:rPr>
              <a:t> </a:t>
            </a:r>
            <a:r>
              <a:rPr lang="zh-TW" altLang="en-US" sz="1400" dirty="0">
                <a:solidFill>
                  <a:schemeClr val="tx1"/>
                </a:solidFill>
                <a:latin typeface="微軟正黑體" panose="020B0604030504040204" pitchFamily="34" charset="-120"/>
                <a:ea typeface="微軟正黑體" panose="020B0604030504040204" pitchFamily="34" charset="-120"/>
              </a:rPr>
              <a:t>：主要目的是讓你可以快速找到產生引薦或合作的產業，並不是寫上你需要的客戶。</a:t>
            </a:r>
            <a:r>
              <a:rPr lang="en-US" altLang="zh-TW" sz="1400" dirty="0">
                <a:solidFill>
                  <a:schemeClr val="tx1"/>
                </a:solidFill>
                <a:latin typeface="微軟正黑體" panose="020B0604030504040204" pitchFamily="34" charset="-120"/>
                <a:ea typeface="微軟正黑體" panose="020B0604030504040204" pitchFamily="34" charset="-120"/>
              </a:rPr>
              <a:t>( </a:t>
            </a:r>
            <a:r>
              <a:rPr lang="zh-TW" altLang="en-US" sz="1400" dirty="0">
                <a:solidFill>
                  <a:schemeClr val="tx1"/>
                </a:solidFill>
                <a:latin typeface="微軟正黑體" panose="020B0604030504040204" pitchFamily="34" charset="-120"/>
                <a:ea typeface="微軟正黑體" panose="020B0604030504040204" pitchFamily="34" charset="-120"/>
              </a:rPr>
              <a:t>會員成功專案</a:t>
            </a:r>
            <a:r>
              <a:rPr lang="en-US" altLang="zh-TW" sz="1400" dirty="0">
                <a:solidFill>
                  <a:schemeClr val="tx1"/>
                </a:solidFill>
                <a:latin typeface="微軟正黑體" panose="020B0604030504040204" pitchFamily="34" charset="-120"/>
                <a:ea typeface="微軟正黑體" panose="020B0604030504040204" pitchFamily="34" charset="-120"/>
              </a:rPr>
              <a:t>P.32,P.33 )</a:t>
            </a:r>
          </a:p>
          <a:p>
            <a:pPr marL="0" lvl="0" indent="0">
              <a:lnSpc>
                <a:spcPct val="150000"/>
              </a:lnSpc>
              <a:spcBef>
                <a:spcPts val="800"/>
              </a:spcBef>
              <a:buSzPts val="2200"/>
            </a:pPr>
            <a:r>
              <a:rPr lang="en-US" altLang="zh-TW" sz="1400" dirty="0">
                <a:solidFill>
                  <a:schemeClr val="tx1"/>
                </a:solidFill>
                <a:latin typeface="微軟正黑體" panose="020B0604030504040204" pitchFamily="34" charset="-120"/>
                <a:ea typeface="微軟正黑體" panose="020B0604030504040204" pitchFamily="34" charset="-120"/>
              </a:rPr>
              <a:t>3.</a:t>
            </a:r>
            <a:r>
              <a:rPr lang="zh-TW" altLang="en-US" sz="1400" b="1" dirty="0">
                <a:solidFill>
                  <a:srgbClr val="C00000"/>
                </a:solidFill>
                <a:latin typeface="微軟正黑體" panose="020B0604030504040204" pitchFamily="34" charset="-120"/>
                <a:ea typeface="微軟正黑體" panose="020B0604030504040204" pitchFamily="34" charset="-120"/>
              </a:rPr>
              <a:t>最近的十位客戶表</a:t>
            </a:r>
            <a:r>
              <a:rPr lang="zh-TW" altLang="en-US" sz="1400" dirty="0">
                <a:solidFill>
                  <a:schemeClr val="tx1"/>
                </a:solidFill>
                <a:latin typeface="微軟正黑體" panose="020B0604030504040204" pitchFamily="34" charset="-120"/>
                <a:ea typeface="微軟正黑體" panose="020B0604030504040204" pitchFamily="34" charset="-120"/>
              </a:rPr>
              <a:t>：深入了解且認同你並成為你的業務副總。</a:t>
            </a:r>
            <a:endParaRPr lang="en-US" altLang="zh-TW" sz="1400" dirty="0">
              <a:solidFill>
                <a:schemeClr val="tx1"/>
              </a:solidFill>
              <a:latin typeface="微軟正黑體" panose="020B0604030504040204" pitchFamily="34" charset="-120"/>
              <a:ea typeface="微軟正黑體" panose="020B0604030504040204" pitchFamily="34" charset="-120"/>
            </a:endParaRPr>
          </a:p>
          <a:p>
            <a:pPr marL="0" lvl="0" indent="0">
              <a:lnSpc>
                <a:spcPct val="150000"/>
              </a:lnSpc>
              <a:spcBef>
                <a:spcPts val="800"/>
              </a:spcBef>
              <a:buSzPts val="2200"/>
            </a:pPr>
            <a:r>
              <a:rPr lang="en-US" altLang="zh-TW" sz="1400" dirty="0">
                <a:solidFill>
                  <a:schemeClr val="tx1"/>
                </a:solidFill>
                <a:latin typeface="微軟正黑體" panose="020B0604030504040204" pitchFamily="34" charset="-120"/>
                <a:ea typeface="微軟正黑體" panose="020B0604030504040204" pitchFamily="34" charset="-120"/>
              </a:rPr>
              <a:t>4.</a:t>
            </a:r>
            <a:r>
              <a:rPr lang="zh-TW" altLang="en-US" sz="1400" dirty="0">
                <a:solidFill>
                  <a:schemeClr val="tx1"/>
                </a:solidFill>
                <a:latin typeface="微軟正黑體" panose="020B0604030504040204" pitchFamily="34" charset="-120"/>
                <a:ea typeface="微軟正黑體" panose="020B0604030504040204" pitchFamily="34" charset="-120"/>
              </a:rPr>
              <a:t>如果有與海外會員對接的夥伴，也可製作</a:t>
            </a:r>
            <a:r>
              <a:rPr lang="zh-TW" altLang="en-US" sz="1400" u="sng" dirty="0">
                <a:solidFill>
                  <a:schemeClr val="tx1"/>
                </a:solidFill>
                <a:latin typeface="微軟正黑體" panose="020B0604030504040204" pitchFamily="34" charset="-120"/>
                <a:ea typeface="微軟正黑體" panose="020B0604030504040204" pitchFamily="34" charset="-120"/>
              </a:rPr>
              <a:t>英文版</a:t>
            </a:r>
            <a:r>
              <a:rPr lang="zh-TW" altLang="en-US" sz="1400" dirty="0">
                <a:solidFill>
                  <a:schemeClr val="tx1"/>
                </a:solidFill>
                <a:latin typeface="微軟正黑體" panose="020B0604030504040204" pitchFamily="34" charset="-120"/>
                <a:ea typeface="微軟正黑體" panose="020B0604030504040204" pitchFamily="34" charset="-120"/>
              </a:rPr>
              <a:t>的一對一訪談表</a:t>
            </a:r>
          </a:p>
        </p:txBody>
      </p:sp>
    </p:spTree>
    <p:extLst>
      <p:ext uri="{BB962C8B-B14F-4D97-AF65-F5344CB8AC3E}">
        <p14:creationId xmlns:p14="http://schemas.microsoft.com/office/powerpoint/2010/main" val="35561929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標題投影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50543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9508458"/>
      </p:ext>
    </p:extLst>
  </p:cSld>
  <p:clrMap bg1="lt1" tx1="dk1" bg2="lt2" tx2="dk2" accent1="accent1" accent2="accent2" accent3="accent3" accent4="accent4" accent5="accent5" accent6="accent6" hlink="hlink" folHlink="folHlink"/>
  <p:sldLayoutIdLst>
    <p:sldLayoutId id="2147483652" r:id="rId1"/>
    <p:sldLayoutId id="2147483651" r:id="rId2"/>
    <p:sldLayoutId id="2147483653" r:id="rId3"/>
    <p:sldLayoutId id="2147483654"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3124855D-EFE5-3104-2946-6ABDC900BA40}"/>
              </a:ext>
            </a:extLst>
          </p:cNvPr>
          <p:cNvSpPr/>
          <p:nvPr userDrawn="1"/>
        </p:nvSpPr>
        <p:spPr>
          <a:xfrm>
            <a:off x="0" y="5755793"/>
            <a:ext cx="12192000" cy="1102207"/>
          </a:xfrm>
          <a:prstGeom prst="rect">
            <a:avLst/>
          </a:prstGeom>
          <a:solidFill>
            <a:srgbClr val="C322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字方塊 1">
            <a:extLst>
              <a:ext uri="{FF2B5EF4-FFF2-40B4-BE49-F238E27FC236}">
                <a16:creationId xmlns:a16="http://schemas.microsoft.com/office/drawing/2014/main" id="{6B6846A4-B25A-A65B-575D-61327418D64B}"/>
              </a:ext>
            </a:extLst>
          </p:cNvPr>
          <p:cNvSpPr txBox="1">
            <a:spLocks noChangeArrowheads="1"/>
          </p:cNvSpPr>
          <p:nvPr userDrawn="1"/>
        </p:nvSpPr>
        <p:spPr bwMode="auto">
          <a:xfrm>
            <a:off x="1620838" y="5869758"/>
            <a:ext cx="245427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等线" panose="02010600030101010101" pitchFamily="2" charset="-122"/>
                <a:ea typeface="等线" panose="02010600030101010101" pitchFamily="2" charset="-122"/>
              </a:defRPr>
            </a:lvl1pPr>
            <a:lvl2pPr marL="742950" indent="-285750">
              <a:defRPr kumimoji="1">
                <a:solidFill>
                  <a:schemeClr val="tx1"/>
                </a:solidFill>
                <a:latin typeface="等线" panose="02010600030101010101" pitchFamily="2" charset="-122"/>
                <a:ea typeface="等线" panose="02010600030101010101" pitchFamily="2" charset="-122"/>
              </a:defRPr>
            </a:lvl2pPr>
            <a:lvl3pPr marL="1143000" indent="-228600">
              <a:defRPr kumimoji="1">
                <a:solidFill>
                  <a:schemeClr val="tx1"/>
                </a:solidFill>
                <a:latin typeface="等线" panose="02010600030101010101" pitchFamily="2" charset="-122"/>
                <a:ea typeface="等线" panose="02010600030101010101" pitchFamily="2" charset="-122"/>
              </a:defRPr>
            </a:lvl3pPr>
            <a:lvl4pPr marL="1600200" indent="-228600">
              <a:defRPr kumimoji="1">
                <a:solidFill>
                  <a:schemeClr val="tx1"/>
                </a:solidFill>
                <a:latin typeface="等线" panose="02010600030101010101" pitchFamily="2" charset="-122"/>
                <a:ea typeface="等线" panose="02010600030101010101" pitchFamily="2" charset="-122"/>
              </a:defRPr>
            </a:lvl4pPr>
            <a:lvl5pPr marL="2057400" indent="-228600">
              <a:defRPr kumimoji="1">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kumimoji="1">
                <a:solidFill>
                  <a:schemeClr val="tx1"/>
                </a:solidFill>
                <a:latin typeface="等线" panose="02010600030101010101" pitchFamily="2" charset="-122"/>
                <a:ea typeface="等线" panose="02010600030101010101" pitchFamily="2" charset="-122"/>
              </a:defRPr>
            </a:lvl9pPr>
          </a:lstStyle>
          <a:p>
            <a:pPr algn="dist"/>
            <a:r>
              <a:rPr lang="zh-TW" altLang="en-US" sz="2400" b="1" dirty="0">
                <a:solidFill>
                  <a:schemeClr val="bg1"/>
                </a:solidFill>
                <a:latin typeface="思源黑体 CN" panose="020B0800000000000000" pitchFamily="34" charset="-128"/>
                <a:ea typeface="思源黑体 CN" panose="020B0800000000000000" pitchFamily="34" charset="-128"/>
              </a:rPr>
              <a:t>大台中南區</a:t>
            </a:r>
            <a:endParaRPr lang="en-US" altLang="zh-TW" sz="2400" b="1" dirty="0">
              <a:solidFill>
                <a:schemeClr val="bg1"/>
              </a:solidFill>
              <a:latin typeface="思源黑体 CN" panose="020B0800000000000000" pitchFamily="34" charset="-128"/>
              <a:ea typeface="思源黑体 CN" panose="020B0800000000000000" pitchFamily="34" charset="-128"/>
            </a:endParaRPr>
          </a:p>
          <a:p>
            <a:pPr algn="dist"/>
            <a:r>
              <a:rPr lang="en-US" altLang="zh-TW" sz="1000" b="1" dirty="0">
                <a:solidFill>
                  <a:schemeClr val="bg1"/>
                </a:solidFill>
                <a:latin typeface="思源黑体 CN" panose="020B0800000000000000" pitchFamily="34" charset="-128"/>
                <a:ea typeface="思源黑体 CN" panose="020B0800000000000000" pitchFamily="34" charset="-128"/>
              </a:rPr>
              <a:t>GREATER</a:t>
            </a:r>
            <a:r>
              <a:rPr lang="zh-TW" altLang="en-US" sz="1000" b="1" dirty="0">
                <a:solidFill>
                  <a:schemeClr val="bg1"/>
                </a:solidFill>
                <a:latin typeface="思源黑体 CN" panose="020B0800000000000000" pitchFamily="34" charset="-128"/>
                <a:ea typeface="思源黑体 CN" panose="020B0800000000000000" pitchFamily="34" charset="-128"/>
              </a:rPr>
              <a:t> </a:t>
            </a:r>
            <a:r>
              <a:rPr lang="en-US" altLang="zh-TW" sz="1000" b="1" dirty="0">
                <a:solidFill>
                  <a:schemeClr val="bg1"/>
                </a:solidFill>
                <a:latin typeface="思源黑体 CN" panose="020B0800000000000000" pitchFamily="34" charset="-128"/>
                <a:ea typeface="思源黑体 CN" panose="020B0800000000000000" pitchFamily="34" charset="-128"/>
              </a:rPr>
              <a:t>TAICHUNG</a:t>
            </a:r>
            <a:r>
              <a:rPr lang="zh-TW" altLang="en-US" sz="1000" b="1" dirty="0">
                <a:solidFill>
                  <a:schemeClr val="bg1"/>
                </a:solidFill>
                <a:latin typeface="思源黑体 CN" panose="020B0800000000000000" pitchFamily="34" charset="-128"/>
                <a:ea typeface="思源黑体 CN" panose="020B0800000000000000" pitchFamily="34" charset="-128"/>
              </a:rPr>
              <a:t> </a:t>
            </a:r>
            <a:r>
              <a:rPr lang="en-US" altLang="zh-TW" sz="1000" b="1" dirty="0">
                <a:solidFill>
                  <a:schemeClr val="bg1"/>
                </a:solidFill>
                <a:latin typeface="思源黑体 CN" panose="020B0800000000000000" pitchFamily="34" charset="-128"/>
                <a:ea typeface="思源黑体 CN" panose="020B0800000000000000" pitchFamily="34" charset="-128"/>
              </a:rPr>
              <a:t>SOUTH</a:t>
            </a:r>
            <a:r>
              <a:rPr lang="zh-TW" altLang="en-US" sz="1000" b="1" dirty="0">
                <a:solidFill>
                  <a:schemeClr val="bg1"/>
                </a:solidFill>
                <a:latin typeface="思源黑体 CN" panose="020B0800000000000000" pitchFamily="34" charset="-128"/>
                <a:ea typeface="思源黑体 CN" panose="020B0800000000000000" pitchFamily="34" charset="-128"/>
              </a:rPr>
              <a:t> </a:t>
            </a:r>
            <a:r>
              <a:rPr lang="en-US" altLang="zh-TW" sz="1000" b="1" dirty="0">
                <a:solidFill>
                  <a:schemeClr val="bg1"/>
                </a:solidFill>
                <a:latin typeface="思源黑体 CN" panose="020B0800000000000000" pitchFamily="34" charset="-128"/>
                <a:ea typeface="思源黑体 CN" panose="020B0800000000000000" pitchFamily="34" charset="-128"/>
              </a:rPr>
              <a:t>REGION</a:t>
            </a:r>
            <a:endParaRPr lang="zh-TW" altLang="en-US" sz="1000" b="1" dirty="0">
              <a:solidFill>
                <a:schemeClr val="bg1"/>
              </a:solidFill>
              <a:latin typeface="思源黑体 CN" panose="020B0800000000000000" pitchFamily="34" charset="-128"/>
              <a:ea typeface="思源黑体 CN" panose="020B0800000000000000" pitchFamily="34" charset="-128"/>
            </a:endParaRPr>
          </a:p>
        </p:txBody>
      </p:sp>
      <p:pic>
        <p:nvPicPr>
          <p:cNvPr id="9" name="圖片 8">
            <a:extLst>
              <a:ext uri="{FF2B5EF4-FFF2-40B4-BE49-F238E27FC236}">
                <a16:creationId xmlns:a16="http://schemas.microsoft.com/office/drawing/2014/main" id="{2AB13196-F957-8B2F-7FD7-C4546612F48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38126" y="5605684"/>
            <a:ext cx="1558484" cy="1102206"/>
          </a:xfrm>
          <a:prstGeom prst="rect">
            <a:avLst/>
          </a:prstGeom>
        </p:spPr>
      </p:pic>
      <p:pic>
        <p:nvPicPr>
          <p:cNvPr id="10" name="圖片 9">
            <a:extLst>
              <a:ext uri="{FF2B5EF4-FFF2-40B4-BE49-F238E27FC236}">
                <a16:creationId xmlns:a16="http://schemas.microsoft.com/office/drawing/2014/main" id="{9A952FCF-6B8B-4456-6C51-35298A59F358}"/>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119020" y="5823521"/>
            <a:ext cx="1834854" cy="709415"/>
          </a:xfrm>
          <a:prstGeom prst="rect">
            <a:avLst/>
          </a:prstGeom>
        </p:spPr>
      </p:pic>
    </p:spTree>
    <p:extLst>
      <p:ext uri="{BB962C8B-B14F-4D97-AF65-F5344CB8AC3E}">
        <p14:creationId xmlns:p14="http://schemas.microsoft.com/office/powerpoint/2010/main" val="70391722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73" r:id="rId3"/>
    <p:sldLayoutId id="2147483666" r:id="rId4"/>
    <p:sldLayoutId id="2147483667" r:id="rId5"/>
    <p:sldLayoutId id="2147483668" r:id="rId6"/>
    <p:sldLayoutId id="2147483669" r:id="rId7"/>
    <p:sldLayoutId id="2147483670" r:id="rId8"/>
    <p:sldLayoutId id="2147483671" r:id="rId9"/>
    <p:sldLayoutId id="2147483672" r:id="rId10"/>
    <p:sldLayoutId id="214748367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字方塊 17">
            <a:extLst>
              <a:ext uri="{FF2B5EF4-FFF2-40B4-BE49-F238E27FC236}">
                <a16:creationId xmlns:a16="http://schemas.microsoft.com/office/drawing/2014/main" id="{2EE6724B-A56E-80B5-A5E5-D859239DFF31}"/>
              </a:ext>
            </a:extLst>
          </p:cNvPr>
          <p:cNvSpPr txBox="1"/>
          <p:nvPr/>
        </p:nvSpPr>
        <p:spPr>
          <a:xfrm>
            <a:off x="8069210" y="5568596"/>
            <a:ext cx="2928542" cy="923330"/>
          </a:xfrm>
          <a:prstGeom prst="rect">
            <a:avLst/>
          </a:prstGeom>
          <a:noFill/>
        </p:spPr>
        <p:txBody>
          <a:bodyPr wrap="square">
            <a:spAutoFit/>
          </a:bodyPr>
          <a:lstStyle/>
          <a:p>
            <a:r>
              <a:rPr lang="en-US" altLang="zh-TW" sz="3600" b="1" dirty="0">
                <a:latin typeface="思源黑体 CN" panose="020B0800000000000000" pitchFamily="34" charset="-128"/>
                <a:ea typeface="思源黑体 CN" panose="020B0800000000000000" pitchFamily="34" charset="-128"/>
              </a:rPr>
              <a:t>XX</a:t>
            </a:r>
            <a:r>
              <a:rPr lang="zh-TW" altLang="en-US" sz="3600" b="1" dirty="0">
                <a:latin typeface="思源黑体 CN" panose="020B0800000000000000" pitchFamily="34" charset="-128"/>
                <a:ea typeface="思源黑体 CN" panose="020B0800000000000000" pitchFamily="34" charset="-128"/>
              </a:rPr>
              <a:t>白金分會</a:t>
            </a:r>
            <a:br>
              <a:rPr lang="en-US" altLang="zh-TW" sz="3600" b="1" dirty="0">
                <a:latin typeface="思源黑体 CN" panose="020B0800000000000000" pitchFamily="34" charset="-128"/>
                <a:ea typeface="思源黑体 CN" panose="020B0800000000000000" pitchFamily="34" charset="-128"/>
              </a:rPr>
            </a:br>
            <a:r>
              <a:rPr lang="en-US" altLang="zh-TW" dirty="0">
                <a:latin typeface="思源黑体 CN" panose="020B0800000000000000" pitchFamily="34" charset="-128"/>
                <a:ea typeface="思源黑体 CN" panose="020B0800000000000000" pitchFamily="34" charset="-128"/>
              </a:rPr>
              <a:t>XXXX CHAPTER</a:t>
            </a:r>
            <a:endParaRPr lang="en-US" altLang="zh-TW" sz="3600" dirty="0">
              <a:latin typeface="思源黑体 CN" panose="020B0800000000000000" pitchFamily="34" charset="-128"/>
              <a:ea typeface="思源黑体 CN" panose="020B0800000000000000" pitchFamily="34" charset="-128"/>
            </a:endParaRPr>
          </a:p>
        </p:txBody>
      </p:sp>
      <p:sp>
        <p:nvSpPr>
          <p:cNvPr id="20" name="文字方塊 19">
            <a:extLst>
              <a:ext uri="{FF2B5EF4-FFF2-40B4-BE49-F238E27FC236}">
                <a16:creationId xmlns:a16="http://schemas.microsoft.com/office/drawing/2014/main" id="{18CE4462-8800-AEE1-D08D-098EAB9E43E8}"/>
              </a:ext>
            </a:extLst>
          </p:cNvPr>
          <p:cNvSpPr txBox="1"/>
          <p:nvPr/>
        </p:nvSpPr>
        <p:spPr>
          <a:xfrm>
            <a:off x="5714075" y="2384818"/>
            <a:ext cx="2783592" cy="830997"/>
          </a:xfrm>
          <a:prstGeom prst="rect">
            <a:avLst/>
          </a:prstGeom>
          <a:noFill/>
        </p:spPr>
        <p:txBody>
          <a:bodyPr wrap="square">
            <a:spAutoFit/>
          </a:bodyPr>
          <a:lstStyle/>
          <a:p>
            <a:pPr algn="dist"/>
            <a:r>
              <a:rPr lang="zh-TW" altLang="en-US" sz="4800" b="1" dirty="0">
                <a:latin typeface="思源黑体 CN" panose="020B0800000000000000" pitchFamily="34" charset="-128"/>
                <a:ea typeface="思源黑体 CN" panose="020B0800000000000000" pitchFamily="34" charset="-128"/>
              </a:rPr>
              <a:t>王小明</a:t>
            </a:r>
          </a:p>
        </p:txBody>
      </p:sp>
      <p:sp>
        <p:nvSpPr>
          <p:cNvPr id="22" name="文字方塊 21">
            <a:extLst>
              <a:ext uri="{FF2B5EF4-FFF2-40B4-BE49-F238E27FC236}">
                <a16:creationId xmlns:a16="http://schemas.microsoft.com/office/drawing/2014/main" id="{9B181AEF-873A-0BAE-C36C-DA492B27335E}"/>
              </a:ext>
            </a:extLst>
          </p:cNvPr>
          <p:cNvSpPr txBox="1"/>
          <p:nvPr/>
        </p:nvSpPr>
        <p:spPr>
          <a:xfrm>
            <a:off x="5743796" y="3215815"/>
            <a:ext cx="2724150" cy="461665"/>
          </a:xfrm>
          <a:prstGeom prst="rect">
            <a:avLst/>
          </a:prstGeom>
          <a:noFill/>
        </p:spPr>
        <p:txBody>
          <a:bodyPr wrap="square">
            <a:spAutoFit/>
          </a:bodyPr>
          <a:lstStyle/>
          <a:p>
            <a:pPr algn="dist"/>
            <a:r>
              <a:rPr lang="zh-TW" altLang="en-US" sz="2400" b="1" dirty="0">
                <a:latin typeface="思源黑体 CN" panose="020B0800000000000000" pitchFamily="34" charset="-128"/>
                <a:ea typeface="思源黑体 CN" panose="020B0800000000000000" pitchFamily="34" charset="-128"/>
              </a:rPr>
              <a:t>產業名稱</a:t>
            </a:r>
            <a:endParaRPr lang="en-US" altLang="zh-TW" sz="2400" b="1" dirty="0">
              <a:latin typeface="思源黑体 CN" panose="020B0800000000000000" pitchFamily="34" charset="-128"/>
              <a:ea typeface="思源黑体 CN" panose="020B0800000000000000" pitchFamily="34" charset="-128"/>
            </a:endParaRPr>
          </a:p>
        </p:txBody>
      </p:sp>
      <p:sp>
        <p:nvSpPr>
          <p:cNvPr id="29" name="文字方塊 28">
            <a:extLst>
              <a:ext uri="{FF2B5EF4-FFF2-40B4-BE49-F238E27FC236}">
                <a16:creationId xmlns:a16="http://schemas.microsoft.com/office/drawing/2014/main" id="{25C1BC3D-2EB4-9385-09F8-68464813284D}"/>
              </a:ext>
            </a:extLst>
          </p:cNvPr>
          <p:cNvSpPr txBox="1"/>
          <p:nvPr/>
        </p:nvSpPr>
        <p:spPr>
          <a:xfrm>
            <a:off x="8551158" y="2720286"/>
            <a:ext cx="2783592" cy="461665"/>
          </a:xfrm>
          <a:prstGeom prst="rect">
            <a:avLst/>
          </a:prstGeom>
          <a:noFill/>
        </p:spPr>
        <p:txBody>
          <a:bodyPr wrap="square">
            <a:spAutoFit/>
          </a:bodyPr>
          <a:lstStyle/>
          <a:p>
            <a:pPr algn="r"/>
            <a:r>
              <a:rPr lang="en-US" altLang="zh-TW" sz="2400" b="1" dirty="0">
                <a:latin typeface="思源黑体 CN" panose="020B0800000000000000" pitchFamily="34" charset="-128"/>
                <a:ea typeface="思源黑体 CN" panose="020B0800000000000000" pitchFamily="34" charset="-128"/>
              </a:rPr>
              <a:t>WANG</a:t>
            </a:r>
            <a:r>
              <a:rPr lang="zh-TW" altLang="en-US" sz="2400" b="1" dirty="0">
                <a:latin typeface="思源黑体 CN" panose="020B0800000000000000" pitchFamily="34" charset="-128"/>
                <a:ea typeface="思源黑体 CN" panose="020B0800000000000000" pitchFamily="34" charset="-128"/>
              </a:rPr>
              <a:t> </a:t>
            </a:r>
            <a:r>
              <a:rPr lang="en-US" altLang="zh-TW" sz="2400" b="1" dirty="0">
                <a:latin typeface="思源黑体 CN" panose="020B0800000000000000" pitchFamily="34" charset="-128"/>
                <a:ea typeface="思源黑体 CN" panose="020B0800000000000000" pitchFamily="34" charset="-128"/>
              </a:rPr>
              <a:t>XIAO</a:t>
            </a:r>
            <a:r>
              <a:rPr lang="zh-TW" altLang="en-US" sz="2400" b="1" dirty="0">
                <a:latin typeface="思源黑体 CN" panose="020B0800000000000000" pitchFamily="34" charset="-128"/>
                <a:ea typeface="思源黑体 CN" panose="020B0800000000000000" pitchFamily="34" charset="-128"/>
              </a:rPr>
              <a:t> </a:t>
            </a:r>
            <a:r>
              <a:rPr lang="en-US" altLang="zh-TW" sz="2400" b="1" dirty="0">
                <a:latin typeface="思源黑体 CN" panose="020B0800000000000000" pitchFamily="34" charset="-128"/>
                <a:ea typeface="思源黑体 CN" panose="020B0800000000000000" pitchFamily="34" charset="-128"/>
              </a:rPr>
              <a:t>MING</a:t>
            </a:r>
            <a:endParaRPr lang="zh-TW" altLang="en-US" sz="2400" b="1" dirty="0">
              <a:latin typeface="思源黑体 CN" panose="020B0800000000000000" pitchFamily="34" charset="-128"/>
              <a:ea typeface="思源黑体 CN" panose="020B0800000000000000" pitchFamily="34" charset="-128"/>
            </a:endParaRPr>
          </a:p>
        </p:txBody>
      </p:sp>
      <p:sp>
        <p:nvSpPr>
          <p:cNvPr id="30" name="文字方塊 29">
            <a:extLst>
              <a:ext uri="{FF2B5EF4-FFF2-40B4-BE49-F238E27FC236}">
                <a16:creationId xmlns:a16="http://schemas.microsoft.com/office/drawing/2014/main" id="{3E56CDBF-5850-509F-33D3-744C6383ACC3}"/>
              </a:ext>
            </a:extLst>
          </p:cNvPr>
          <p:cNvSpPr txBox="1"/>
          <p:nvPr/>
        </p:nvSpPr>
        <p:spPr>
          <a:xfrm>
            <a:off x="8609337" y="3323566"/>
            <a:ext cx="2724150" cy="276999"/>
          </a:xfrm>
          <a:prstGeom prst="rect">
            <a:avLst/>
          </a:prstGeom>
          <a:noFill/>
        </p:spPr>
        <p:txBody>
          <a:bodyPr wrap="square">
            <a:spAutoFit/>
          </a:bodyPr>
          <a:lstStyle/>
          <a:p>
            <a:pPr algn="r"/>
            <a:r>
              <a:rPr lang="zh-TW" altLang="en-US" sz="1200" b="1" dirty="0">
                <a:latin typeface="思源黑体 CN" panose="020B0800000000000000" pitchFamily="34" charset="-128"/>
                <a:ea typeface="思源黑体 CN" panose="020B0800000000000000" pitchFamily="34" charset="-128"/>
              </a:rPr>
              <a:t>產業英文名</a:t>
            </a:r>
            <a:endParaRPr lang="en-US" altLang="zh-TW" sz="1200" b="1" dirty="0">
              <a:latin typeface="思源黑体 CN" panose="020B0800000000000000" pitchFamily="34" charset="-128"/>
              <a:ea typeface="思源黑体 CN" panose="020B0800000000000000" pitchFamily="34" charset="-128"/>
            </a:endParaRPr>
          </a:p>
        </p:txBody>
      </p:sp>
      <p:sp>
        <p:nvSpPr>
          <p:cNvPr id="36" name="等腰三角形 35">
            <a:extLst>
              <a:ext uri="{FF2B5EF4-FFF2-40B4-BE49-F238E27FC236}">
                <a16:creationId xmlns:a16="http://schemas.microsoft.com/office/drawing/2014/main" id="{DF0E0465-470F-C77C-6CC1-A3B3164F2067}"/>
              </a:ext>
            </a:extLst>
          </p:cNvPr>
          <p:cNvSpPr/>
          <p:nvPr/>
        </p:nvSpPr>
        <p:spPr>
          <a:xfrm rot="10800000">
            <a:off x="643961" y="2789749"/>
            <a:ext cx="426578" cy="426066"/>
          </a:xfrm>
          <a:prstGeom prst="triangle">
            <a:avLst>
              <a:gd name="adj" fmla="val 100000"/>
            </a:avLst>
          </a:prstGeom>
          <a:solidFill>
            <a:srgbClr val="C322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379568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CC732-9DF3-89A2-959A-75630440EBC5}"/>
            </a:ext>
          </a:extLst>
        </p:cNvPr>
        <p:cNvGrpSpPr/>
        <p:nvPr/>
      </p:nvGrpSpPr>
      <p:grpSpPr>
        <a:xfrm>
          <a:off x="0" y="0"/>
          <a:ext cx="0" cy="0"/>
          <a:chOff x="0" y="0"/>
          <a:chExt cx="0" cy="0"/>
        </a:xfrm>
      </p:grpSpPr>
    </p:spTree>
    <p:extLst>
      <p:ext uri="{BB962C8B-B14F-4D97-AF65-F5344CB8AC3E}">
        <p14:creationId xmlns:p14="http://schemas.microsoft.com/office/powerpoint/2010/main" val="2215665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CD658-F7C6-7CB5-D73D-B97E6002295B}"/>
            </a:ext>
          </a:extLst>
        </p:cNvPr>
        <p:cNvGrpSpPr/>
        <p:nvPr/>
      </p:nvGrpSpPr>
      <p:grpSpPr>
        <a:xfrm>
          <a:off x="0" y="0"/>
          <a:ext cx="0" cy="0"/>
          <a:chOff x="0" y="0"/>
          <a:chExt cx="0" cy="0"/>
        </a:xfrm>
      </p:grpSpPr>
    </p:spTree>
    <p:extLst>
      <p:ext uri="{BB962C8B-B14F-4D97-AF65-F5344CB8AC3E}">
        <p14:creationId xmlns:p14="http://schemas.microsoft.com/office/powerpoint/2010/main" val="3136587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5442C-9548-A81A-2BBE-408750B830B2}"/>
            </a:ext>
          </a:extLst>
        </p:cNvPr>
        <p:cNvGrpSpPr/>
        <p:nvPr/>
      </p:nvGrpSpPr>
      <p:grpSpPr>
        <a:xfrm>
          <a:off x="0" y="0"/>
          <a:ext cx="0" cy="0"/>
          <a:chOff x="0" y="0"/>
          <a:chExt cx="0" cy="0"/>
        </a:xfrm>
      </p:grpSpPr>
      <p:grpSp>
        <p:nvGrpSpPr>
          <p:cNvPr id="13" name="群組 12">
            <a:extLst>
              <a:ext uri="{FF2B5EF4-FFF2-40B4-BE49-F238E27FC236}">
                <a16:creationId xmlns:a16="http://schemas.microsoft.com/office/drawing/2014/main" id="{A4D37A11-8BA6-62BF-9DEC-1034C0661E8D}"/>
              </a:ext>
            </a:extLst>
          </p:cNvPr>
          <p:cNvGrpSpPr/>
          <p:nvPr/>
        </p:nvGrpSpPr>
        <p:grpSpPr>
          <a:xfrm>
            <a:off x="3132499" y="155087"/>
            <a:ext cx="6201624" cy="369332"/>
            <a:chOff x="3132499" y="155087"/>
            <a:chExt cx="6201624" cy="369332"/>
          </a:xfrm>
        </p:grpSpPr>
        <p:sp>
          <p:nvSpPr>
            <p:cNvPr id="4" name="文字方塊 3">
              <a:extLst>
                <a:ext uri="{FF2B5EF4-FFF2-40B4-BE49-F238E27FC236}">
                  <a16:creationId xmlns:a16="http://schemas.microsoft.com/office/drawing/2014/main" id="{2EFEF9CF-5878-D32F-110C-9B36689F2C7F}"/>
                </a:ext>
              </a:extLst>
            </p:cNvPr>
            <p:cNvSpPr txBox="1"/>
            <p:nvPr/>
          </p:nvSpPr>
          <p:spPr>
            <a:xfrm>
              <a:off x="5818909" y="185865"/>
              <a:ext cx="3515214" cy="307777"/>
            </a:xfrm>
            <a:prstGeom prst="rect">
              <a:avLst/>
            </a:prstGeom>
            <a:noFill/>
          </p:spPr>
          <p:txBody>
            <a:bodyPr wrap="square">
              <a:spAutoFit/>
            </a:bodyPr>
            <a:lstStyle/>
            <a:p>
              <a:r>
                <a:rPr kumimoji="1" lang="en-US" altLang="zh-TW" sz="1400" dirty="0">
                  <a:solidFill>
                    <a:schemeClr val="bg1">
                      <a:lumMod val="50000"/>
                    </a:schemeClr>
                  </a:solidFill>
                  <a:latin typeface="Century Gothic" panose="020B0502020202020204" pitchFamily="34" charset="0"/>
                  <a:ea typeface="微軟正黑體" panose="020B0604030504040204" pitchFamily="34" charset="-120"/>
                </a:rPr>
                <a:t>New Member Onboarding Tracker</a:t>
              </a:r>
            </a:p>
          </p:txBody>
        </p:sp>
        <p:sp>
          <p:nvSpPr>
            <p:cNvPr id="8" name="文字方塊 7">
              <a:extLst>
                <a:ext uri="{FF2B5EF4-FFF2-40B4-BE49-F238E27FC236}">
                  <a16:creationId xmlns:a16="http://schemas.microsoft.com/office/drawing/2014/main" id="{5ED1B0BA-803F-2C73-CA82-94D36F111181}"/>
                </a:ext>
              </a:extLst>
            </p:cNvPr>
            <p:cNvSpPr txBox="1"/>
            <p:nvPr/>
          </p:nvSpPr>
          <p:spPr>
            <a:xfrm>
              <a:off x="3132499" y="155087"/>
              <a:ext cx="2506303" cy="369332"/>
            </a:xfrm>
            <a:prstGeom prst="rect">
              <a:avLst/>
            </a:prstGeom>
            <a:noFill/>
          </p:spPr>
          <p:txBody>
            <a:bodyPr wrap="square">
              <a:spAutoFit/>
            </a:bodyPr>
            <a:lstStyle/>
            <a:p>
              <a:pPr algn="r"/>
              <a:r>
                <a:rPr kumimoji="1" lang="zh-TW" altLang="en-US" sz="1800" b="1" dirty="0">
                  <a:solidFill>
                    <a:srgbClr val="C00000"/>
                  </a:solidFill>
                  <a:latin typeface="微軟正黑體" panose="020B0604030504040204" pitchFamily="34" charset="-120"/>
                  <a:ea typeface="微軟正黑體" panose="020B0604030504040204" pitchFamily="34" charset="-120"/>
                </a:rPr>
                <a:t>新會員出村檢核表</a:t>
              </a:r>
              <a:endParaRPr lang="zh-TW" altLang="en-US" dirty="0"/>
            </a:p>
          </p:txBody>
        </p:sp>
        <p:cxnSp>
          <p:nvCxnSpPr>
            <p:cNvPr id="10" name="直線接點 9">
              <a:extLst>
                <a:ext uri="{FF2B5EF4-FFF2-40B4-BE49-F238E27FC236}">
                  <a16:creationId xmlns:a16="http://schemas.microsoft.com/office/drawing/2014/main" id="{AF6EE73F-DE83-2462-50C0-BC2987594B9C}"/>
                </a:ext>
              </a:extLst>
            </p:cNvPr>
            <p:cNvCxnSpPr>
              <a:cxnSpLocks/>
            </p:cNvCxnSpPr>
            <p:nvPr/>
          </p:nvCxnSpPr>
          <p:spPr>
            <a:xfrm>
              <a:off x="5698837" y="249383"/>
              <a:ext cx="0" cy="195009"/>
            </a:xfrm>
            <a:prstGeom prst="line">
              <a:avLst/>
            </a:prstGeom>
            <a:ln w="127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aphicFrame>
        <p:nvGraphicFramePr>
          <p:cNvPr id="5" name="表格 4">
            <a:extLst>
              <a:ext uri="{FF2B5EF4-FFF2-40B4-BE49-F238E27FC236}">
                <a16:creationId xmlns:a16="http://schemas.microsoft.com/office/drawing/2014/main" id="{90981D1F-DB5B-D467-DB83-96D4B88E581C}"/>
              </a:ext>
            </a:extLst>
          </p:cNvPr>
          <p:cNvGraphicFramePr>
            <a:graphicFrameLocks noGrp="1"/>
          </p:cNvGraphicFramePr>
          <p:nvPr>
            <p:extLst>
              <p:ext uri="{D42A27DB-BD31-4B8C-83A1-F6EECF244321}">
                <p14:modId xmlns:p14="http://schemas.microsoft.com/office/powerpoint/2010/main" val="3549673996"/>
              </p:ext>
            </p:extLst>
          </p:nvPr>
        </p:nvGraphicFramePr>
        <p:xfrm>
          <a:off x="742383" y="928005"/>
          <a:ext cx="10538233" cy="5313310"/>
        </p:xfrm>
        <a:graphic>
          <a:graphicData uri="http://schemas.openxmlformats.org/drawingml/2006/table">
            <a:tbl>
              <a:tblPr firstRow="1" bandRow="1">
                <a:tableStyleId>{5C22544A-7EE6-4342-B048-85BDC9FD1C3A}</a:tableStyleId>
              </a:tblPr>
              <a:tblGrid>
                <a:gridCol w="586196">
                  <a:extLst>
                    <a:ext uri="{9D8B030D-6E8A-4147-A177-3AD203B41FA5}">
                      <a16:colId xmlns:a16="http://schemas.microsoft.com/office/drawing/2014/main" val="920566770"/>
                    </a:ext>
                  </a:extLst>
                </a:gridCol>
                <a:gridCol w="3044245">
                  <a:extLst>
                    <a:ext uri="{9D8B030D-6E8A-4147-A177-3AD203B41FA5}">
                      <a16:colId xmlns:a16="http://schemas.microsoft.com/office/drawing/2014/main" val="3166168085"/>
                    </a:ext>
                  </a:extLst>
                </a:gridCol>
                <a:gridCol w="2000816">
                  <a:extLst>
                    <a:ext uri="{9D8B030D-6E8A-4147-A177-3AD203B41FA5}">
                      <a16:colId xmlns:a16="http://schemas.microsoft.com/office/drawing/2014/main" val="438623756"/>
                    </a:ext>
                  </a:extLst>
                </a:gridCol>
                <a:gridCol w="2335794">
                  <a:extLst>
                    <a:ext uri="{9D8B030D-6E8A-4147-A177-3AD203B41FA5}">
                      <a16:colId xmlns:a16="http://schemas.microsoft.com/office/drawing/2014/main" val="3361266609"/>
                    </a:ext>
                  </a:extLst>
                </a:gridCol>
                <a:gridCol w="2571182">
                  <a:extLst>
                    <a:ext uri="{9D8B030D-6E8A-4147-A177-3AD203B41FA5}">
                      <a16:colId xmlns:a16="http://schemas.microsoft.com/office/drawing/2014/main" val="3902554311"/>
                    </a:ext>
                  </a:extLst>
                </a:gridCol>
              </a:tblGrid>
              <a:tr h="272451">
                <a:tc gridSpan="5">
                  <a:txBody>
                    <a:bodyPr/>
                    <a:lstStyle/>
                    <a:p>
                      <a:pPr marL="0" algn="ctr" defTabSz="914400" rtl="0" eaLnBrk="1" latinLnBrk="0" hangingPunct="1"/>
                      <a:r>
                        <a:rPr lang="zh-TW" altLang="en-US" sz="1400" b="0" kern="1200" dirty="0">
                          <a:solidFill>
                            <a:schemeClr val="tx1"/>
                          </a:solidFill>
                          <a:latin typeface="微軟正黑體" panose="020B0604030504040204" pitchFamily="34" charset="-120"/>
                          <a:ea typeface="微軟正黑體" panose="020B0604030504040204" pitchFamily="34" charset="-120"/>
                          <a:cs typeface="+mn-cs"/>
                        </a:rPr>
                        <a:t>檢  核  項  目  </a:t>
                      </a:r>
                      <a:r>
                        <a:rPr lang="en-US" altLang="zh-TW" sz="1400" b="0" kern="1200" dirty="0">
                          <a:solidFill>
                            <a:schemeClr val="tx1"/>
                          </a:solidFill>
                          <a:latin typeface="微軟正黑體" panose="020B0604030504040204" pitchFamily="34" charset="-120"/>
                          <a:ea typeface="微軟正黑體" panose="020B0604030504040204" pitchFamily="34" charset="-120"/>
                          <a:cs typeface="+mn-cs"/>
                        </a:rPr>
                        <a:t>|</a:t>
                      </a:r>
                      <a:r>
                        <a:rPr lang="zh-TW" altLang="en-US" sz="1400" b="0" kern="1200" dirty="0">
                          <a:solidFill>
                            <a:schemeClr val="tx1"/>
                          </a:solidFill>
                          <a:latin typeface="微軟正黑體" panose="020B0604030504040204" pitchFamily="34" charset="-120"/>
                          <a:ea typeface="微軟正黑體" panose="020B0604030504040204" pitchFamily="34" charset="-120"/>
                          <a:cs typeface="+mn-cs"/>
                        </a:rPr>
                        <a:t>  </a:t>
                      </a:r>
                      <a:r>
                        <a:rPr kumimoji="1" lang="en-US" altLang="zh-TW" sz="1400" b="0" kern="1200" dirty="0">
                          <a:solidFill>
                            <a:schemeClr val="bg1">
                              <a:lumMod val="50000"/>
                            </a:schemeClr>
                          </a:solidFill>
                          <a:latin typeface="Century Gothic" panose="020B0502020202020204" pitchFamily="34" charset="0"/>
                          <a:ea typeface="微軟正黑體" panose="020B0604030504040204" pitchFamily="34" charset="-120"/>
                          <a:cs typeface="+mn-cs"/>
                        </a:rPr>
                        <a:t>Checklist items</a:t>
                      </a:r>
                      <a:endParaRPr kumimoji="1" lang="zh-TW" altLang="en-US" sz="1800" b="0" kern="1200" dirty="0">
                        <a:solidFill>
                          <a:schemeClr val="bg1">
                            <a:lumMod val="50000"/>
                          </a:schemeClr>
                        </a:solidFill>
                        <a:latin typeface="Century Gothic" panose="020B0502020202020204" pitchFamily="34" charset="0"/>
                        <a:ea typeface="微軟正黑體" panose="020B0604030504040204" pitchFamily="34" charset="-120"/>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algn="l"/>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algn="l"/>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algn="l"/>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marL="0" algn="ctr" defTabSz="914400" rtl="0" eaLnBrk="1" latinLnBrk="0" hangingPunct="1"/>
                      <a:endParaRPr kumimoji="1" lang="zh-TW" altLang="en-US" sz="1800" b="0" kern="1200" dirty="0">
                        <a:solidFill>
                          <a:schemeClr val="bg1">
                            <a:lumMod val="50000"/>
                          </a:schemeClr>
                        </a:solidFill>
                        <a:latin typeface="Century Gothic" panose="020B0502020202020204" pitchFamily="34" charset="0"/>
                        <a:ea typeface="微軟正黑體" panose="020B0604030504040204" pitchFamily="34" charset="-120"/>
                        <a:cs typeface="+mn-cs"/>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7871403"/>
                  </a:ext>
                </a:extLst>
              </a:tr>
              <a:tr h="376843">
                <a:tc>
                  <a:txBody>
                    <a:bodyPr/>
                    <a:lstStyle/>
                    <a:p>
                      <a:pPr marL="0" algn="ctr" defTabSz="914400" rtl="0" eaLnBrk="1" latinLnBrk="0" hangingPunct="1"/>
                      <a:r>
                        <a:rPr lang="zh-TW" altLang="en-US" sz="1200" b="1" kern="1200" dirty="0">
                          <a:solidFill>
                            <a:schemeClr val="tx1"/>
                          </a:solidFill>
                          <a:latin typeface="微軟正黑體" panose="020B0604030504040204" pitchFamily="34" charset="-120"/>
                          <a:ea typeface="微軟正黑體" panose="020B0604030504040204" pitchFamily="34" charset="-120"/>
                          <a:cs typeface="+mn-cs"/>
                        </a:rPr>
                        <a:t>順序</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zh-TW" altLang="en-US" sz="1200" b="1" dirty="0">
                          <a:solidFill>
                            <a:schemeClr val="tx1"/>
                          </a:solidFill>
                          <a:latin typeface="微軟正黑體" panose="020B0604030504040204" pitchFamily="34" charset="-120"/>
                          <a:ea typeface="微軟正黑體" panose="020B0604030504040204" pitchFamily="34" charset="-120"/>
                        </a:rPr>
                        <a:t>任務項目</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zh-TW" altLang="en-US" sz="1200" b="1" dirty="0">
                          <a:solidFill>
                            <a:schemeClr val="tx1"/>
                          </a:solidFill>
                          <a:latin typeface="微軟正黑體" panose="020B0604030504040204" pitchFamily="34" charset="-120"/>
                          <a:ea typeface="微軟正黑體" panose="020B0604030504040204" pitchFamily="34" charset="-120"/>
                        </a:rPr>
                        <a:t>注意事項</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zh-TW" altLang="en-US" sz="1200" b="1" dirty="0">
                          <a:solidFill>
                            <a:schemeClr val="tx1"/>
                          </a:solidFill>
                          <a:latin typeface="微軟正黑體" panose="020B0604030504040204" pitchFamily="34" charset="-120"/>
                          <a:ea typeface="微軟正黑體" panose="020B0604030504040204" pitchFamily="34" charset="-120"/>
                        </a:rPr>
                        <a:t>任務</a:t>
                      </a:r>
                      <a:r>
                        <a:rPr lang="en-US" altLang="zh-TW" sz="1200" b="1" dirty="0">
                          <a:solidFill>
                            <a:schemeClr val="tx1"/>
                          </a:solidFill>
                          <a:latin typeface="微軟正黑體" panose="020B0604030504040204" pitchFamily="34" charset="-120"/>
                          <a:ea typeface="微軟正黑體" panose="020B0604030504040204" pitchFamily="34" charset="-120"/>
                        </a:rPr>
                        <a:t>NPC</a:t>
                      </a:r>
                      <a:endParaRPr lang="zh-TW" altLang="en-US" sz="1200" b="1"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zh-TW" altLang="en-US" sz="1200" b="1" dirty="0">
                          <a:solidFill>
                            <a:schemeClr val="tx1"/>
                          </a:solidFill>
                          <a:latin typeface="微軟正黑體" panose="020B0604030504040204" pitchFamily="34" charset="-120"/>
                          <a:ea typeface="微軟正黑體" panose="020B0604030504040204" pitchFamily="34" charset="-120"/>
                        </a:rPr>
                        <a:t>進度</a:t>
                      </a:r>
                      <a:r>
                        <a:rPr lang="en-US" altLang="zh-TW" sz="1200" b="1" dirty="0">
                          <a:solidFill>
                            <a:schemeClr val="tx1"/>
                          </a:solidFill>
                          <a:latin typeface="微軟正黑體" panose="020B0604030504040204" pitchFamily="34" charset="-120"/>
                          <a:ea typeface="微軟正黑體" panose="020B0604030504040204" pitchFamily="34" charset="-120"/>
                        </a:rPr>
                        <a:t>(</a:t>
                      </a:r>
                      <a:r>
                        <a:rPr lang="zh-TW" altLang="en-US" sz="1200" b="1" dirty="0">
                          <a:solidFill>
                            <a:schemeClr val="tx1"/>
                          </a:solidFill>
                          <a:latin typeface="微軟正黑體" panose="020B0604030504040204" pitchFamily="34" charset="-120"/>
                          <a:ea typeface="微軟正黑體" panose="020B0604030504040204" pitchFamily="34" charset="-120"/>
                        </a:rPr>
                        <a:t>完成請</a:t>
                      </a:r>
                      <a:r>
                        <a:rPr lang="zh-TW" altLang="en-US" sz="1200" b="1" i="0" kern="1200" dirty="0">
                          <a:solidFill>
                            <a:schemeClr val="dk1"/>
                          </a:solidFill>
                          <a:effectLst/>
                          <a:latin typeface="微軟正黑體" panose="020B0604030504040204" pitchFamily="34" charset="-120"/>
                          <a:ea typeface="微軟正黑體" panose="020B0604030504040204" pitchFamily="34" charset="-120"/>
                          <a:cs typeface="+mn-cs"/>
                        </a:rPr>
                        <a:t>✓</a:t>
                      </a:r>
                      <a:r>
                        <a:rPr lang="zh-TW" altLang="en-US" sz="1200" b="1" dirty="0">
                          <a:solidFill>
                            <a:schemeClr val="tx1"/>
                          </a:solidFill>
                          <a:latin typeface="微軟正黑體" panose="020B0604030504040204" pitchFamily="34" charset="-120"/>
                          <a:ea typeface="微軟正黑體" panose="020B0604030504040204" pitchFamily="34" charset="-120"/>
                        </a:rPr>
                        <a:t>選與紀錄狀況</a:t>
                      </a:r>
                      <a:r>
                        <a:rPr lang="en-US" altLang="zh-TW" sz="1200" b="1" dirty="0">
                          <a:solidFill>
                            <a:schemeClr val="tx1"/>
                          </a:solidFill>
                          <a:latin typeface="微軟正黑體" panose="020B0604030504040204" pitchFamily="34" charset="-120"/>
                          <a:ea typeface="微軟正黑體" panose="020B0604030504040204" pitchFamily="34" charset="-120"/>
                        </a:rPr>
                        <a:t>)</a:t>
                      </a:r>
                      <a:endParaRPr lang="zh-TW" altLang="en-US" sz="1200" b="1"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47006516"/>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en-US" sz="1200" b="0" dirty="0">
                          <a:effectLst/>
                          <a:latin typeface="Microsoft JhengHei" panose="020B0604030504040204" pitchFamily="34" charset="-120"/>
                          <a:ea typeface="Microsoft JhengHei" panose="020B0604030504040204" pitchFamily="34" charset="-120"/>
                        </a:rPr>
                        <a:t>Line </a:t>
                      </a:r>
                      <a:r>
                        <a:rPr lang="zh-TW" altLang="en-US" sz="1200" b="0" dirty="0">
                          <a:effectLst/>
                          <a:latin typeface="Microsoft JhengHei" panose="020B0604030504040204" pitchFamily="34" charset="-120"/>
                          <a:ea typeface="Microsoft JhengHei" panose="020B0604030504040204" pitchFamily="34" charset="-120"/>
                        </a:rPr>
                        <a:t>群組加入及使用說明</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dirty="0">
                          <a:effectLst/>
                          <a:latin typeface="Microsoft JhengHei" panose="020B0604030504040204" pitchFamily="34" charset="-120"/>
                          <a:ea typeface="Microsoft JhengHei" panose="020B0604030504040204" pitchFamily="34" charset="-120"/>
                        </a:rPr>
                        <a:t>商務交流群 </a:t>
                      </a:r>
                      <a:r>
                        <a:rPr lang="en-US" altLang="zh-TW" sz="1200" b="0" dirty="0">
                          <a:effectLst/>
                          <a:latin typeface="Microsoft JhengHei" panose="020B0604030504040204" pitchFamily="34" charset="-120"/>
                          <a:ea typeface="Microsoft JhengHei" panose="020B0604030504040204" pitchFamily="34" charset="-120"/>
                        </a:rPr>
                        <a:t>&amp; </a:t>
                      </a:r>
                      <a:r>
                        <a:rPr lang="zh-TW" altLang="en-US" sz="1200" b="0" dirty="0">
                          <a:effectLst/>
                          <a:latin typeface="Microsoft JhengHei" panose="020B0604030504040204" pitchFamily="34" charset="-120"/>
                          <a:ea typeface="Microsoft JhengHei" panose="020B0604030504040204" pitchFamily="34" charset="-120"/>
                        </a:rPr>
                        <a:t>放入名片</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dirty="0">
                          <a:effectLst/>
                          <a:latin typeface="Microsoft JhengHei" panose="020B0604030504040204" pitchFamily="34" charset="-120"/>
                          <a:ea typeface="Microsoft JhengHei" panose="020B0604030504040204" pitchFamily="34" charset="-120"/>
                        </a:rPr>
                        <a:t>副主席</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dirty="0">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0576261"/>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個人名牌 </a:t>
                      </a:r>
                      <a:r>
                        <a:rPr lang="en-US" altLang="zh-TW" sz="1200" b="0">
                          <a:effectLst/>
                          <a:latin typeface="Microsoft JhengHei" panose="020B0604030504040204" pitchFamily="34" charset="-120"/>
                          <a:ea typeface="Microsoft JhengHei" panose="020B0604030504040204" pitchFamily="34" charset="-120"/>
                        </a:rPr>
                        <a:t>&amp; </a:t>
                      </a:r>
                      <a:r>
                        <a:rPr lang="zh-TW" altLang="en-US" sz="1200" b="0">
                          <a:effectLst/>
                          <a:latin typeface="Microsoft JhengHei" panose="020B0604030504040204" pitchFamily="34" charset="-120"/>
                          <a:ea typeface="Microsoft JhengHei" panose="020B0604030504040204" pitchFamily="34" charset="-120"/>
                        </a:rPr>
                        <a:t>新會員護照</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宣示當天提供</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a:effectLst/>
                          <a:latin typeface="Microsoft JhengHei" panose="020B0604030504040204" pitchFamily="34" charset="-120"/>
                          <a:ea typeface="Microsoft JhengHei" panose="020B0604030504040204" pitchFamily="34" charset="-120"/>
                        </a:rPr>
                        <a:t>秘　財</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dirty="0">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8439904"/>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3</a:t>
                      </a:r>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會員</a:t>
                      </a:r>
                      <a:r>
                        <a:rPr lang="en-US" altLang="zh-TW" sz="1200" b="0">
                          <a:effectLst/>
                          <a:latin typeface="Microsoft JhengHei" panose="020B0604030504040204" pitchFamily="34" charset="-120"/>
                          <a:ea typeface="Microsoft JhengHei" panose="020B0604030504040204" pitchFamily="34" charset="-120"/>
                        </a:rPr>
                        <a:t>121</a:t>
                      </a:r>
                      <a:r>
                        <a:rPr lang="zh-TW" altLang="en-US" sz="1200" b="0">
                          <a:effectLst/>
                          <a:latin typeface="Microsoft JhengHei" panose="020B0604030504040204" pitchFamily="34" charset="-120"/>
                          <a:ea typeface="Microsoft JhengHei" panose="020B0604030504040204" pitchFamily="34" charset="-120"/>
                        </a:rPr>
                        <a:t>資料填寫</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填入預計初版完成日期</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a:effectLst/>
                          <a:latin typeface="Microsoft JhengHei" panose="020B0604030504040204" pitchFamily="34" charset="-120"/>
                          <a:ea typeface="Microsoft JhengHei" panose="020B0604030504040204" pitchFamily="34" charset="-120"/>
                        </a:rPr>
                        <a:t>導　師</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78890204"/>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4</a:t>
                      </a:r>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dirty="0">
                          <a:effectLst/>
                          <a:latin typeface="Microsoft JhengHei" panose="020B0604030504040204" pitchFamily="34" charset="-120"/>
                          <a:ea typeface="Microsoft JhengHei" panose="020B0604030504040204" pitchFamily="34" charset="-120"/>
                        </a:rPr>
                        <a:t>新會員護照第一次導讀</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填入導讀日期</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dirty="0">
                          <a:effectLst/>
                          <a:latin typeface="Microsoft JhengHei" panose="020B0604030504040204" pitchFamily="34" charset="-120"/>
                          <a:ea typeface="Microsoft JhengHei" panose="020B0604030504040204" pitchFamily="34" charset="-120"/>
                        </a:rPr>
                        <a:t>導　師</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dirty="0">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4110654"/>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5</a:t>
                      </a:r>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en-US" sz="1200" b="0">
                          <a:effectLst/>
                          <a:latin typeface="Microsoft JhengHei" panose="020B0604030504040204" pitchFamily="34" charset="-120"/>
                          <a:ea typeface="Microsoft JhengHei" panose="020B0604030504040204" pitchFamily="34" charset="-120"/>
                        </a:rPr>
                        <a:t>Zoom </a:t>
                      </a:r>
                      <a:r>
                        <a:rPr lang="zh-TW" altLang="en-US" sz="1200" b="0">
                          <a:effectLst/>
                          <a:latin typeface="Microsoft JhengHei" panose="020B0604030504040204" pitchFamily="34" charset="-120"/>
                          <a:ea typeface="Microsoft JhengHei" panose="020B0604030504040204" pitchFamily="34" charset="-120"/>
                        </a:rPr>
                        <a:t>及 </a:t>
                      </a:r>
                      <a:r>
                        <a:rPr lang="en-US" sz="1200" b="0">
                          <a:effectLst/>
                          <a:latin typeface="Microsoft JhengHei" panose="020B0604030504040204" pitchFamily="34" charset="-120"/>
                          <a:ea typeface="Microsoft JhengHei" panose="020B0604030504040204" pitchFamily="34" charset="-120"/>
                        </a:rPr>
                        <a:t>Connect APP </a:t>
                      </a:r>
                      <a:r>
                        <a:rPr lang="zh-TW" altLang="en-US" sz="1200" b="0">
                          <a:effectLst/>
                          <a:latin typeface="Microsoft JhengHei" panose="020B0604030504040204" pitchFamily="34" charset="-120"/>
                          <a:ea typeface="Microsoft JhengHei" panose="020B0604030504040204" pitchFamily="34" charset="-120"/>
                        </a:rPr>
                        <a:t>安裝</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熟悉工具</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a:effectLst/>
                          <a:latin typeface="Microsoft JhengHei" panose="020B0604030504040204" pitchFamily="34" charset="-120"/>
                          <a:ea typeface="Microsoft JhengHei" panose="020B0604030504040204" pitchFamily="34" charset="-120"/>
                        </a:rPr>
                        <a:t>導　師</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86020475"/>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6</a:t>
                      </a:r>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網頁版</a:t>
                      </a:r>
                      <a:r>
                        <a:rPr lang="en-US" altLang="zh-TW" sz="1200" b="0">
                          <a:effectLst/>
                          <a:latin typeface="Microsoft JhengHei" panose="020B0604030504040204" pitchFamily="34" charset="-120"/>
                          <a:ea typeface="Microsoft JhengHei" panose="020B0604030504040204" pitchFamily="34" charset="-120"/>
                        </a:rPr>
                        <a:t>Connect </a:t>
                      </a:r>
                      <a:r>
                        <a:rPr lang="zh-TW" altLang="en-US" sz="1200" b="0">
                          <a:effectLst/>
                          <a:latin typeface="Microsoft JhengHei" panose="020B0604030504040204" pitchFamily="34" charset="-120"/>
                          <a:ea typeface="Microsoft JhengHei" panose="020B0604030504040204" pitchFamily="34" charset="-120"/>
                        </a:rPr>
                        <a:t>確認資料完整</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熟悉工具</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a:effectLst/>
                          <a:latin typeface="Microsoft JhengHei" panose="020B0604030504040204" pitchFamily="34" charset="-120"/>
                          <a:ea typeface="Microsoft JhengHei" panose="020B0604030504040204" pitchFamily="34" charset="-120"/>
                        </a:rPr>
                        <a:t>導　師</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dirty="0">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9055964"/>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7</a:t>
                      </a:r>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確認了解綠燈計分方式</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熟悉計分方式</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a:effectLst/>
                          <a:latin typeface="Microsoft JhengHei" panose="020B0604030504040204" pitchFamily="34" charset="-120"/>
                          <a:ea typeface="Microsoft JhengHei" panose="020B0604030504040204" pitchFamily="34" charset="-120"/>
                        </a:rPr>
                        <a:t>導　師</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7156335"/>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8</a:t>
                      </a:r>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第二次導讀及與導師</a:t>
                      </a:r>
                      <a:r>
                        <a:rPr lang="en-US" altLang="zh-TW" sz="1200" b="0">
                          <a:effectLst/>
                          <a:latin typeface="Microsoft JhengHei" panose="020B0604030504040204" pitchFamily="34" charset="-120"/>
                          <a:ea typeface="Microsoft JhengHei" panose="020B0604030504040204" pitchFamily="34" charset="-120"/>
                        </a:rPr>
                        <a:t>121</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en-US" altLang="zh-TW" sz="1200" b="0">
                          <a:effectLst/>
                          <a:latin typeface="Microsoft JhengHei" panose="020B0604030504040204" pitchFamily="34" charset="-120"/>
                          <a:ea typeface="Microsoft JhengHei" panose="020B0604030504040204" pitchFamily="34" charset="-120"/>
                        </a:rPr>
                        <a:t>121</a:t>
                      </a:r>
                      <a:r>
                        <a:rPr lang="zh-TW" altLang="en-US" sz="1200" b="0">
                          <a:effectLst/>
                          <a:latin typeface="Microsoft JhengHei" panose="020B0604030504040204" pitchFamily="34" charset="-120"/>
                          <a:ea typeface="Microsoft JhengHei" panose="020B0604030504040204" pitchFamily="34" charset="-120"/>
                        </a:rPr>
                        <a:t>技巧教學與演練</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a:effectLst/>
                          <a:latin typeface="Microsoft JhengHei" panose="020B0604030504040204" pitchFamily="34" charset="-120"/>
                          <a:ea typeface="Microsoft JhengHei" panose="020B0604030504040204" pitchFamily="34" charset="-120"/>
                        </a:rPr>
                        <a:t>導　師</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8488002"/>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9</a:t>
                      </a:r>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dirty="0">
                          <a:solidFill>
                            <a:srgbClr val="C00000"/>
                          </a:solidFill>
                          <a:effectLst/>
                          <a:latin typeface="Microsoft JhengHei" panose="020B0604030504040204" pitchFamily="34" charset="-120"/>
                          <a:ea typeface="Microsoft JhengHei" panose="020B0604030504040204" pitchFamily="34" charset="-120"/>
                        </a:rPr>
                        <a:t>與導師協調員</a:t>
                      </a:r>
                      <a:r>
                        <a:rPr lang="en-US" altLang="zh-TW" sz="1200" b="0" dirty="0">
                          <a:solidFill>
                            <a:srgbClr val="C00000"/>
                          </a:solidFill>
                          <a:effectLst/>
                          <a:latin typeface="Microsoft JhengHei" panose="020B0604030504040204" pitchFamily="34" charset="-120"/>
                          <a:ea typeface="Microsoft JhengHei" panose="020B0604030504040204" pitchFamily="34" charset="-120"/>
                        </a:rPr>
                        <a:t>121</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en-US" altLang="zh-TW" sz="1200" b="0" dirty="0">
                          <a:solidFill>
                            <a:srgbClr val="C00000"/>
                          </a:solidFill>
                          <a:effectLst/>
                          <a:latin typeface="Microsoft JhengHei" panose="020B0604030504040204" pitchFamily="34" charset="-120"/>
                          <a:ea typeface="Microsoft JhengHei" panose="020B0604030504040204" pitchFamily="34" charset="-120"/>
                        </a:rPr>
                        <a:t>121</a:t>
                      </a:r>
                      <a:r>
                        <a:rPr lang="zh-TW" altLang="en-US" sz="1200" b="0" dirty="0">
                          <a:solidFill>
                            <a:srgbClr val="C00000"/>
                          </a:solidFill>
                          <a:effectLst/>
                          <a:latin typeface="Microsoft JhengHei" panose="020B0604030504040204" pitchFamily="34" charset="-120"/>
                          <a:ea typeface="Microsoft JhengHei" panose="020B0604030504040204" pitchFamily="34" charset="-120"/>
                        </a:rPr>
                        <a:t>技巧教學與演練</a:t>
                      </a:r>
                      <a:r>
                        <a:rPr lang="en-US" altLang="zh-TW" sz="1200" b="0" dirty="0">
                          <a:solidFill>
                            <a:srgbClr val="C00000"/>
                          </a:solidFill>
                          <a:effectLst/>
                          <a:latin typeface="Microsoft JhengHei" panose="020B0604030504040204" pitchFamily="34" charset="-120"/>
                          <a:ea typeface="Microsoft JhengHei" panose="020B0604030504040204" pitchFamily="34" charset="-120"/>
                        </a:rPr>
                        <a:t>+</a:t>
                      </a:r>
                      <a:r>
                        <a:rPr lang="zh-TW" altLang="en-US" sz="1200" b="0" dirty="0">
                          <a:solidFill>
                            <a:srgbClr val="C00000"/>
                          </a:solidFill>
                          <a:effectLst/>
                          <a:latin typeface="Microsoft JhengHei" panose="020B0604030504040204" pitchFamily="34" charset="-120"/>
                          <a:ea typeface="Microsoft JhengHei" panose="020B0604030504040204" pitchFamily="34" charset="-120"/>
                        </a:rPr>
                        <a:t>審核</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dirty="0">
                          <a:solidFill>
                            <a:srgbClr val="C00000"/>
                          </a:solidFill>
                          <a:effectLst/>
                          <a:latin typeface="Microsoft JhengHei" panose="020B0604030504040204" pitchFamily="34" charset="-120"/>
                          <a:ea typeface="Microsoft JhengHei" panose="020B0604030504040204" pitchFamily="34" charset="-120"/>
                        </a:rPr>
                        <a:t>導師協調員</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dirty="0">
                        <a:solidFill>
                          <a:srgbClr val="C00000"/>
                        </a:solidFill>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47900340"/>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10</a:t>
                      </a:r>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與主席</a:t>
                      </a:r>
                      <a:r>
                        <a:rPr lang="en-US" altLang="zh-TW" sz="1200" b="0">
                          <a:effectLst/>
                          <a:latin typeface="Microsoft JhengHei" panose="020B0604030504040204" pitchFamily="34" charset="-120"/>
                          <a:ea typeface="Microsoft JhengHei" panose="020B0604030504040204" pitchFamily="34" charset="-120"/>
                        </a:rPr>
                        <a:t>121</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dirty="0">
                          <a:effectLst/>
                          <a:latin typeface="Microsoft JhengHei" panose="020B0604030504040204" pitchFamily="34" charset="-120"/>
                          <a:ea typeface="Microsoft JhengHei" panose="020B0604030504040204" pitchFamily="34" charset="-120"/>
                        </a:rPr>
                        <a:t>介紹分會發展</a:t>
                      </a:r>
                      <a:r>
                        <a:rPr lang="en-US" altLang="zh-TW" sz="1200" b="0" dirty="0">
                          <a:effectLst/>
                          <a:latin typeface="Microsoft JhengHei" panose="020B0604030504040204" pitchFamily="34" charset="-120"/>
                          <a:ea typeface="Microsoft JhengHei" panose="020B0604030504040204" pitchFamily="34" charset="-120"/>
                        </a:rPr>
                        <a:t>+</a:t>
                      </a:r>
                      <a:r>
                        <a:rPr lang="zh-TW" altLang="en-US" sz="1200" b="0" dirty="0">
                          <a:effectLst/>
                          <a:latin typeface="Microsoft JhengHei" panose="020B0604030504040204" pitchFamily="34" charset="-120"/>
                          <a:ea typeface="Microsoft JhengHei" panose="020B0604030504040204" pitchFamily="34" charset="-120"/>
                        </a:rPr>
                        <a:t>南區</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a:effectLst/>
                          <a:latin typeface="Microsoft JhengHei" panose="020B0604030504040204" pitchFamily="34" charset="-120"/>
                          <a:ea typeface="Microsoft JhengHei" panose="020B0604030504040204" pitchFamily="34" charset="-120"/>
                        </a:rPr>
                        <a:t>主席</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dirty="0">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7485710"/>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11</a:t>
                      </a:r>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與副主席</a:t>
                      </a:r>
                      <a:r>
                        <a:rPr lang="en-US" altLang="zh-TW" sz="1200" b="0">
                          <a:effectLst/>
                          <a:latin typeface="Microsoft JhengHei" panose="020B0604030504040204" pitchFamily="34" charset="-120"/>
                          <a:ea typeface="Microsoft JhengHei" panose="020B0604030504040204" pitchFamily="34" charset="-120"/>
                        </a:rPr>
                        <a:t>121</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解釋總政策與內規</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a:effectLst/>
                          <a:latin typeface="Microsoft JhengHei" panose="020B0604030504040204" pitchFamily="34" charset="-120"/>
                          <a:ea typeface="Microsoft JhengHei" panose="020B0604030504040204" pitchFamily="34" charset="-120"/>
                        </a:rPr>
                        <a:t>副主席</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1520009"/>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12</a:t>
                      </a:r>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與成長</a:t>
                      </a:r>
                      <a:r>
                        <a:rPr lang="en-US" altLang="zh-TW" sz="1200" b="0">
                          <a:effectLst/>
                          <a:latin typeface="Microsoft JhengHei" panose="020B0604030504040204" pitchFamily="34" charset="-120"/>
                          <a:ea typeface="Microsoft JhengHei" panose="020B0604030504040204" pitchFamily="34" charset="-120"/>
                        </a:rPr>
                        <a:t>121</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協助願景與規劃產業鏈</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a:effectLst/>
                          <a:latin typeface="Microsoft JhengHei" panose="020B0604030504040204" pitchFamily="34" charset="-120"/>
                          <a:ea typeface="Microsoft JhengHei" panose="020B0604030504040204" pitchFamily="34" charset="-120"/>
                        </a:rPr>
                        <a:t>成長</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dirty="0">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8946761"/>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13</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en-US" altLang="zh-TW" sz="1200" b="0">
                          <a:effectLst/>
                          <a:latin typeface="Microsoft JhengHei" panose="020B0604030504040204" pitchFamily="34" charset="-120"/>
                          <a:ea typeface="Microsoft JhengHei" panose="020B0604030504040204" pitchFamily="34" charset="-120"/>
                        </a:rPr>
                        <a:t>MSP</a:t>
                      </a:r>
                      <a:r>
                        <a:rPr lang="zh-TW" altLang="en-US" sz="1200" b="0">
                          <a:effectLst/>
                          <a:latin typeface="Microsoft JhengHei" panose="020B0604030504040204" pitchFamily="34" charset="-120"/>
                          <a:ea typeface="Microsoft JhengHei" panose="020B0604030504040204" pitchFamily="34" charset="-120"/>
                        </a:rPr>
                        <a:t>教育訓練</a:t>
                      </a:r>
                      <a:r>
                        <a:rPr lang="en-US" altLang="zh-TW" sz="1200" b="0">
                          <a:effectLst/>
                          <a:latin typeface="Microsoft JhengHei" panose="020B0604030504040204" pitchFamily="34" charset="-120"/>
                          <a:ea typeface="Microsoft JhengHei" panose="020B0604030504040204" pitchFamily="34" charset="-120"/>
                        </a:rPr>
                        <a:t>(</a:t>
                      </a:r>
                      <a:r>
                        <a:rPr lang="zh-TW" altLang="en-US" sz="1200" b="0">
                          <a:effectLst/>
                          <a:latin typeface="Microsoft JhengHei" panose="020B0604030504040204" pitchFamily="34" charset="-120"/>
                          <a:ea typeface="Microsoft JhengHei" panose="020B0604030504040204" pitchFamily="34" charset="-120"/>
                        </a:rPr>
                        <a:t>導師陪同</a:t>
                      </a:r>
                      <a:r>
                        <a:rPr lang="en-US" altLang="zh-TW" sz="1200" b="0">
                          <a:effectLst/>
                          <a:latin typeface="Microsoft JhengHei" panose="020B0604030504040204" pitchFamily="34" charset="-120"/>
                          <a:ea typeface="Microsoft JhengHei" panose="020B0604030504040204" pitchFamily="34" charset="-120"/>
                        </a:rPr>
                        <a:t>)</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加入</a:t>
                      </a:r>
                      <a:r>
                        <a:rPr lang="en-US" altLang="zh-TW" sz="1200" b="0">
                          <a:effectLst/>
                          <a:latin typeface="Microsoft JhengHei" panose="020B0604030504040204" pitchFamily="34" charset="-120"/>
                          <a:ea typeface="Microsoft JhengHei" panose="020B0604030504040204" pitchFamily="34" charset="-120"/>
                        </a:rPr>
                        <a:t>6</a:t>
                      </a:r>
                      <a:r>
                        <a:rPr lang="zh-TW" altLang="en-US" sz="1200" b="0">
                          <a:effectLst/>
                          <a:latin typeface="Microsoft JhengHei" panose="020B0604030504040204" pitchFamily="34" charset="-120"/>
                          <a:ea typeface="Microsoft JhengHei" panose="020B0604030504040204" pitchFamily="34" charset="-120"/>
                        </a:rPr>
                        <a:t>週內參加</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a:effectLst/>
                          <a:latin typeface="Microsoft JhengHei" panose="020B0604030504040204" pitchFamily="34" charset="-120"/>
                          <a:ea typeface="Microsoft JhengHei" panose="020B0604030504040204" pitchFamily="34" charset="-120"/>
                        </a:rPr>
                        <a:t>導　師</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dirty="0">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8820215"/>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14</a:t>
                      </a:r>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完成帶來一位來賓</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effectLst/>
                          <a:latin typeface="Microsoft JhengHei" panose="020B0604030504040204" pitchFamily="34" charset="-120"/>
                          <a:ea typeface="Microsoft JhengHei" panose="020B0604030504040204" pitchFamily="34" charset="-120"/>
                        </a:rPr>
                        <a:t>加入</a:t>
                      </a:r>
                      <a:r>
                        <a:rPr lang="en-US" altLang="zh-TW" sz="1200" b="0">
                          <a:effectLst/>
                          <a:latin typeface="Microsoft JhengHei" panose="020B0604030504040204" pitchFamily="34" charset="-120"/>
                          <a:ea typeface="Microsoft JhengHei" panose="020B0604030504040204" pitchFamily="34" charset="-120"/>
                        </a:rPr>
                        <a:t>6</a:t>
                      </a:r>
                      <a:r>
                        <a:rPr lang="zh-TW" altLang="en-US" sz="1200" b="0">
                          <a:effectLst/>
                          <a:latin typeface="Microsoft JhengHei" panose="020B0604030504040204" pitchFamily="34" charset="-120"/>
                          <a:ea typeface="Microsoft JhengHei" panose="020B0604030504040204" pitchFamily="34" charset="-120"/>
                        </a:rPr>
                        <a:t>週內完成</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a:effectLst/>
                          <a:latin typeface="Microsoft JhengHei" panose="020B0604030504040204" pitchFamily="34" charset="-120"/>
                          <a:ea typeface="Microsoft JhengHei" panose="020B0604030504040204" pitchFamily="34" charset="-120"/>
                        </a:rPr>
                        <a:t>導　師</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dirty="0">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94818775"/>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15</a:t>
                      </a:r>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dirty="0">
                          <a:solidFill>
                            <a:srgbClr val="C00000"/>
                          </a:solidFill>
                          <a:effectLst/>
                          <a:latin typeface="Microsoft JhengHei" panose="020B0604030504040204" pitchFamily="34" charset="-120"/>
                          <a:ea typeface="Microsoft JhengHei" panose="020B0604030504040204" pitchFamily="34" charset="-120"/>
                        </a:rPr>
                        <a:t>與支持董固</a:t>
                      </a:r>
                      <a:r>
                        <a:rPr lang="en-US" altLang="zh-TW" sz="1200" b="0" dirty="0">
                          <a:solidFill>
                            <a:srgbClr val="C00000"/>
                          </a:solidFill>
                          <a:effectLst/>
                          <a:latin typeface="Microsoft JhengHei" panose="020B0604030504040204" pitchFamily="34" charset="-120"/>
                          <a:ea typeface="Microsoft JhengHei" panose="020B0604030504040204" pitchFamily="34" charset="-120"/>
                        </a:rPr>
                        <a:t>121</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a:solidFill>
                            <a:srgbClr val="C00000"/>
                          </a:solidFill>
                          <a:effectLst/>
                          <a:latin typeface="Microsoft JhengHei" panose="020B0604030504040204" pitchFamily="34" charset="-120"/>
                          <a:ea typeface="Microsoft JhengHei" panose="020B0604030504040204" pitchFamily="34" charset="-120"/>
                        </a:rPr>
                        <a:t>加入</a:t>
                      </a:r>
                      <a:r>
                        <a:rPr lang="en-US" altLang="zh-TW" sz="1200" b="0">
                          <a:solidFill>
                            <a:srgbClr val="C00000"/>
                          </a:solidFill>
                          <a:effectLst/>
                          <a:latin typeface="Microsoft JhengHei" panose="020B0604030504040204" pitchFamily="34" charset="-120"/>
                          <a:ea typeface="Microsoft JhengHei" panose="020B0604030504040204" pitchFamily="34" charset="-120"/>
                        </a:rPr>
                        <a:t>6</a:t>
                      </a:r>
                      <a:r>
                        <a:rPr lang="zh-TW" altLang="en-US" sz="1200" b="0">
                          <a:solidFill>
                            <a:srgbClr val="C00000"/>
                          </a:solidFill>
                          <a:effectLst/>
                          <a:latin typeface="Microsoft JhengHei" panose="020B0604030504040204" pitchFamily="34" charset="-120"/>
                          <a:ea typeface="Microsoft JhengHei" panose="020B0604030504040204" pitchFamily="34" charset="-120"/>
                        </a:rPr>
                        <a:t>週內完成</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a:solidFill>
                            <a:srgbClr val="C00000"/>
                          </a:solidFill>
                          <a:effectLst/>
                          <a:latin typeface="Microsoft JhengHei" panose="020B0604030504040204" pitchFamily="34" charset="-120"/>
                          <a:ea typeface="Microsoft JhengHei" panose="020B0604030504040204" pitchFamily="34" charset="-120"/>
                        </a:rPr>
                        <a:t>支持董顧</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dirty="0">
                        <a:solidFill>
                          <a:srgbClr val="C00000"/>
                        </a:solidFill>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1770861"/>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16</a:t>
                      </a:r>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dirty="0">
                          <a:solidFill>
                            <a:srgbClr val="C00000"/>
                          </a:solidFill>
                          <a:effectLst/>
                          <a:latin typeface="Microsoft JhengHei" panose="020B0604030504040204" pitchFamily="34" charset="-120"/>
                          <a:ea typeface="Microsoft JhengHei" panose="020B0604030504040204" pitchFamily="34" charset="-120"/>
                        </a:rPr>
                        <a:t>與董顧</a:t>
                      </a:r>
                      <a:r>
                        <a:rPr lang="en-US" altLang="zh-TW" sz="1200" b="0" dirty="0">
                          <a:solidFill>
                            <a:srgbClr val="C00000"/>
                          </a:solidFill>
                          <a:effectLst/>
                          <a:latin typeface="Microsoft JhengHei" panose="020B0604030504040204" pitchFamily="34" charset="-120"/>
                          <a:ea typeface="Microsoft JhengHei" panose="020B0604030504040204" pitchFamily="34" charset="-120"/>
                        </a:rPr>
                        <a:t>121</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dirty="0">
                          <a:solidFill>
                            <a:srgbClr val="C00000"/>
                          </a:solidFill>
                          <a:effectLst/>
                          <a:latin typeface="Microsoft JhengHei" panose="020B0604030504040204" pitchFamily="34" charset="-120"/>
                          <a:ea typeface="Microsoft JhengHei" panose="020B0604030504040204" pitchFamily="34" charset="-120"/>
                        </a:rPr>
                        <a:t>加入</a:t>
                      </a:r>
                      <a:r>
                        <a:rPr lang="en-US" altLang="zh-TW" sz="1200" b="0" dirty="0">
                          <a:solidFill>
                            <a:srgbClr val="C00000"/>
                          </a:solidFill>
                          <a:effectLst/>
                          <a:latin typeface="Microsoft JhengHei" panose="020B0604030504040204" pitchFamily="34" charset="-120"/>
                          <a:ea typeface="Microsoft JhengHei" panose="020B0604030504040204" pitchFamily="34" charset="-120"/>
                        </a:rPr>
                        <a:t>6</a:t>
                      </a:r>
                      <a:r>
                        <a:rPr lang="zh-TW" altLang="en-US" sz="1200" b="0" dirty="0">
                          <a:solidFill>
                            <a:srgbClr val="C00000"/>
                          </a:solidFill>
                          <a:effectLst/>
                          <a:latin typeface="Microsoft JhengHei" panose="020B0604030504040204" pitchFamily="34" charset="-120"/>
                          <a:ea typeface="Microsoft JhengHei" panose="020B0604030504040204" pitchFamily="34" charset="-120"/>
                        </a:rPr>
                        <a:t>週內完成</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dirty="0">
                          <a:solidFill>
                            <a:srgbClr val="C00000"/>
                          </a:solidFill>
                          <a:effectLst/>
                          <a:latin typeface="Microsoft JhengHei" panose="020B0604030504040204" pitchFamily="34" charset="-120"/>
                          <a:ea typeface="Microsoft JhengHei" panose="020B0604030504040204" pitchFamily="34" charset="-120"/>
                        </a:rPr>
                        <a:t>董　顧</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dirty="0">
                        <a:solidFill>
                          <a:srgbClr val="C00000"/>
                        </a:solidFill>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9924338"/>
                  </a:ext>
                </a:extLst>
              </a:tr>
              <a:tr h="272451">
                <a:tc>
                  <a:txBody>
                    <a:bodyPr/>
                    <a:lstStyle/>
                    <a:p>
                      <a:pPr algn="ctr"/>
                      <a:r>
                        <a:rPr lang="en-US" altLang="zh-TW" sz="1100" dirty="0">
                          <a:solidFill>
                            <a:schemeClr val="tx1"/>
                          </a:solidFill>
                          <a:latin typeface="微軟正黑體" panose="020B0604030504040204" pitchFamily="34" charset="-120"/>
                          <a:ea typeface="微軟正黑體" panose="020B0604030504040204" pitchFamily="34" charset="-120"/>
                        </a:rPr>
                        <a:t>17</a:t>
                      </a:r>
                      <a:endParaRPr lang="zh-TW" altLang="en-US" sz="1100" dirty="0">
                        <a:solidFill>
                          <a:schemeClr val="tx1"/>
                        </a:solidFill>
                        <a:latin typeface="微軟正黑體" panose="020B0604030504040204" pitchFamily="34" charset="-120"/>
                        <a:ea typeface="微軟正黑體" panose="020B0604030504040204" pitchFamily="34" charset="-12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dirty="0">
                          <a:effectLst/>
                          <a:latin typeface="Microsoft JhengHei" panose="020B0604030504040204" pitchFamily="34" charset="-120"/>
                          <a:ea typeface="Microsoft JhengHei" panose="020B0604030504040204" pitchFamily="34" charset="-120"/>
                        </a:rPr>
                        <a:t>綠燈結業後報名</a:t>
                      </a:r>
                      <a:r>
                        <a:rPr lang="en-US" altLang="zh-TW" sz="1200" b="0" dirty="0">
                          <a:effectLst/>
                          <a:latin typeface="Microsoft JhengHei" panose="020B0604030504040204" pitchFamily="34" charset="-120"/>
                          <a:ea typeface="Microsoft JhengHei" panose="020B0604030504040204" pitchFamily="34" charset="-120"/>
                        </a:rPr>
                        <a:t>''</a:t>
                      </a:r>
                      <a:r>
                        <a:rPr lang="zh-TW" altLang="en-US" sz="1200" b="0" dirty="0">
                          <a:effectLst/>
                          <a:latin typeface="Microsoft JhengHei" panose="020B0604030504040204" pitchFamily="34" charset="-120"/>
                          <a:ea typeface="Microsoft JhengHei" panose="020B0604030504040204" pitchFamily="34" charset="-120"/>
                        </a:rPr>
                        <a:t>專業短講</a:t>
                      </a:r>
                      <a:r>
                        <a:rPr lang="en-US" altLang="zh-TW" sz="1200" b="0" dirty="0">
                          <a:effectLst/>
                          <a:latin typeface="Microsoft JhengHei" panose="020B0604030504040204" pitchFamily="34" charset="-120"/>
                          <a:ea typeface="Microsoft JhengHei" panose="020B0604030504040204" pitchFamily="34" charset="-120"/>
                        </a:rPr>
                        <a:t>"</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rtl="0" fontAlgn="ctr">
                        <a:buNone/>
                      </a:pPr>
                      <a:r>
                        <a:rPr lang="zh-TW" altLang="en-US" sz="1200" b="0" dirty="0">
                          <a:effectLst/>
                          <a:latin typeface="Microsoft JhengHei" panose="020B0604030504040204" pitchFamily="34" charset="-120"/>
                          <a:ea typeface="Microsoft JhengHei" panose="020B0604030504040204" pitchFamily="34" charset="-120"/>
                        </a:rPr>
                        <a:t>擬定簡報定向</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r>
                        <a:rPr lang="zh-TW" altLang="en-US" sz="1200" b="0" dirty="0">
                          <a:effectLst/>
                          <a:latin typeface="Microsoft JhengHei" panose="020B0604030504040204" pitchFamily="34" charset="-120"/>
                          <a:ea typeface="Microsoft JhengHei" panose="020B0604030504040204" pitchFamily="34" charset="-120"/>
                        </a:rPr>
                        <a:t>秘書財務</a:t>
                      </a: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rtl="0" fontAlgn="ctr">
                        <a:buNone/>
                      </a:pPr>
                      <a:endParaRPr lang="zh-TW" altLang="en-US" sz="1200" b="0" dirty="0">
                        <a:effectLst/>
                        <a:latin typeface="Microsoft JhengHei" panose="020B0604030504040204" pitchFamily="34" charset="-120"/>
                        <a:ea typeface="Microsoft JhengHei" panose="020B0604030504040204" pitchFamily="34" charset="-120"/>
                      </a:endParaRPr>
                    </a:p>
                  </a:txBody>
                  <a:tcPr marL="28575" marR="28575"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1949544"/>
                  </a:ext>
                </a:extLst>
              </a:tr>
            </a:tbl>
          </a:graphicData>
        </a:graphic>
      </p:graphicFrame>
    </p:spTree>
    <p:extLst>
      <p:ext uri="{BB962C8B-B14F-4D97-AF65-F5344CB8AC3E}">
        <p14:creationId xmlns:p14="http://schemas.microsoft.com/office/powerpoint/2010/main" val="2463903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96F06-0CE7-E956-CB01-F32B4705ABD7}"/>
            </a:ext>
          </a:extLst>
        </p:cNvPr>
        <p:cNvGrpSpPr/>
        <p:nvPr/>
      </p:nvGrpSpPr>
      <p:grpSpPr>
        <a:xfrm>
          <a:off x="0" y="0"/>
          <a:ext cx="0" cy="0"/>
          <a:chOff x="0" y="0"/>
          <a:chExt cx="0" cy="0"/>
        </a:xfrm>
      </p:grpSpPr>
    </p:spTree>
    <p:extLst>
      <p:ext uri="{BB962C8B-B14F-4D97-AF65-F5344CB8AC3E}">
        <p14:creationId xmlns:p14="http://schemas.microsoft.com/office/powerpoint/2010/main" val="184553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5D46E-9963-DEDD-7895-3D381342AD61}"/>
            </a:ext>
          </a:extLst>
        </p:cNvPr>
        <p:cNvGrpSpPr/>
        <p:nvPr/>
      </p:nvGrpSpPr>
      <p:grpSpPr>
        <a:xfrm>
          <a:off x="0" y="0"/>
          <a:ext cx="0" cy="0"/>
          <a:chOff x="0" y="0"/>
          <a:chExt cx="0" cy="0"/>
        </a:xfrm>
      </p:grpSpPr>
      <p:sp>
        <p:nvSpPr>
          <p:cNvPr id="3" name="Google Shape;193;p5">
            <a:extLst>
              <a:ext uri="{FF2B5EF4-FFF2-40B4-BE49-F238E27FC236}">
                <a16:creationId xmlns:a16="http://schemas.microsoft.com/office/drawing/2014/main" id="{7E0B6BB7-0173-DC6A-C92A-E03BFF0DEE86}"/>
              </a:ext>
            </a:extLst>
          </p:cNvPr>
          <p:cNvSpPr txBox="1"/>
          <p:nvPr/>
        </p:nvSpPr>
        <p:spPr>
          <a:xfrm>
            <a:off x="4379122" y="2126100"/>
            <a:ext cx="5372101" cy="461384"/>
          </a:xfrm>
          <a:prstGeom prst="rect">
            <a:avLst/>
          </a:prstGeom>
          <a:noFill/>
          <a:ln>
            <a:noFill/>
          </a:ln>
        </p:spPr>
        <p:txBody>
          <a:bodyPr spcFirstLastPara="1" wrap="square" lIns="91125" tIns="45575" rIns="91125" bIns="45575" anchor="t" anchorCtr="0">
            <a:spAutoFit/>
          </a:bodyPr>
          <a:lstStyle/>
          <a:p>
            <a:pPr marL="0" marR="0" lvl="0" indent="0" algn="l" rtl="0">
              <a:lnSpc>
                <a:spcPct val="100000"/>
              </a:lnSpc>
              <a:spcBef>
                <a:spcPts val="0"/>
              </a:spcBef>
              <a:spcAft>
                <a:spcPts val="0"/>
              </a:spcAft>
              <a:buClr>
                <a:srgbClr val="000000"/>
              </a:buClr>
              <a:buSzPts val="2400"/>
              <a:buFont typeface="Microsoft JhengHei"/>
              <a:buNone/>
            </a:pPr>
            <a:r>
              <a:rPr lang="zh-TW" sz="2400" b="1" i="0" u="none" strike="noStrike" cap="none" dirty="0">
                <a:solidFill>
                  <a:srgbClr val="000000"/>
                </a:solidFill>
                <a:latin typeface="Microsoft JhengHei" panose="020B0604030504040204" pitchFamily="34" charset="-120"/>
                <a:ea typeface="Microsoft JhengHei" panose="020B0604030504040204" pitchFamily="34" charset="-120"/>
                <a:cs typeface="Microsoft JhengHei"/>
                <a:sym typeface="Microsoft JhengHei"/>
              </a:rPr>
              <a:t>行業代表：</a:t>
            </a:r>
            <a:endParaRPr sz="2400" b="1" i="0" u="none" strike="noStrike" cap="none" dirty="0">
              <a:solidFill>
                <a:srgbClr val="000000"/>
              </a:solidFill>
              <a:latin typeface="Microsoft JhengHei" panose="020B0604030504040204" pitchFamily="34" charset="-120"/>
              <a:ea typeface="Microsoft JhengHei" panose="020B0604030504040204" pitchFamily="34" charset="-120"/>
              <a:cs typeface="Microsoft JhengHei"/>
              <a:sym typeface="Microsoft JhengHei"/>
            </a:endParaRPr>
          </a:p>
        </p:txBody>
      </p:sp>
      <p:sp>
        <p:nvSpPr>
          <p:cNvPr id="4" name="Google Shape;194;p5">
            <a:extLst>
              <a:ext uri="{FF2B5EF4-FFF2-40B4-BE49-F238E27FC236}">
                <a16:creationId xmlns:a16="http://schemas.microsoft.com/office/drawing/2014/main" id="{33450194-0277-2BF7-F7D0-BB9248AB799F}"/>
              </a:ext>
            </a:extLst>
          </p:cNvPr>
          <p:cNvSpPr txBox="1"/>
          <p:nvPr/>
        </p:nvSpPr>
        <p:spPr>
          <a:xfrm>
            <a:off x="4349792" y="2568420"/>
            <a:ext cx="6902716" cy="461372"/>
          </a:xfrm>
          <a:prstGeom prst="rect">
            <a:avLst/>
          </a:prstGeom>
          <a:noFill/>
          <a:ln>
            <a:noFill/>
          </a:ln>
        </p:spPr>
        <p:txBody>
          <a:bodyPr spcFirstLastPara="1" wrap="square" lIns="91125" tIns="45575" rIns="91125" bIns="45575" anchor="t" anchorCtr="0">
            <a:spAutoFit/>
          </a:bodyPr>
          <a:lstStyle/>
          <a:p>
            <a:pPr marL="0" marR="0" lvl="0" indent="0" algn="l" rtl="0">
              <a:lnSpc>
                <a:spcPct val="100000"/>
              </a:lnSpc>
              <a:spcBef>
                <a:spcPts val="0"/>
              </a:spcBef>
              <a:spcAft>
                <a:spcPts val="0"/>
              </a:spcAft>
              <a:buClr>
                <a:srgbClr val="000000"/>
              </a:buClr>
              <a:buSzPts val="2400"/>
              <a:buFont typeface="Microsoft JhengHei"/>
              <a:buNone/>
            </a:pPr>
            <a:r>
              <a:rPr lang="zh-TW" sz="2400" b="1" i="0" u="none" strike="noStrike" cap="none" dirty="0">
                <a:solidFill>
                  <a:srgbClr val="000000"/>
                </a:solidFill>
                <a:latin typeface="Microsoft JhengHei" panose="020B0604030504040204" pitchFamily="34" charset="-120"/>
                <a:ea typeface="Microsoft JhengHei" panose="020B0604030504040204" pitchFamily="34" charset="-120"/>
                <a:cs typeface="Microsoft JhengHei"/>
                <a:sym typeface="Microsoft JhengHei"/>
              </a:rPr>
              <a:t>公司：</a:t>
            </a:r>
            <a:endParaRPr sz="1800" b="1" i="0" u="none" strike="noStrike" cap="none" dirty="0">
              <a:solidFill>
                <a:srgbClr val="000000"/>
              </a:solidFill>
              <a:latin typeface="Microsoft JhengHei" panose="020B0604030504040204" pitchFamily="34" charset="-120"/>
              <a:ea typeface="Microsoft JhengHei" panose="020B0604030504040204" pitchFamily="34" charset="-120"/>
              <a:cs typeface="Microsoft JhengHei"/>
              <a:sym typeface="Microsoft JhengHei"/>
            </a:endParaRPr>
          </a:p>
        </p:txBody>
      </p:sp>
      <p:sp>
        <p:nvSpPr>
          <p:cNvPr id="8" name="Google Shape;192;p5">
            <a:extLst>
              <a:ext uri="{FF2B5EF4-FFF2-40B4-BE49-F238E27FC236}">
                <a16:creationId xmlns:a16="http://schemas.microsoft.com/office/drawing/2014/main" id="{74A43198-3902-D2C7-F261-AD378215BE9B}"/>
              </a:ext>
            </a:extLst>
          </p:cNvPr>
          <p:cNvSpPr txBox="1"/>
          <p:nvPr/>
        </p:nvSpPr>
        <p:spPr>
          <a:xfrm>
            <a:off x="4297868" y="777724"/>
            <a:ext cx="7104326" cy="1061536"/>
          </a:xfrm>
          <a:prstGeom prst="rect">
            <a:avLst/>
          </a:prstGeom>
          <a:noFill/>
          <a:ln>
            <a:noFill/>
          </a:ln>
        </p:spPr>
        <p:txBody>
          <a:bodyPr spcFirstLastPara="1" wrap="square" lIns="91125" tIns="45575" rIns="91125" bIns="45575" anchor="t" anchorCtr="0">
            <a:spAutoFit/>
          </a:bodyPr>
          <a:lstStyle/>
          <a:p>
            <a:pPr>
              <a:buClr>
                <a:srgbClr val="000000"/>
              </a:buClr>
              <a:buSzPts val="2700"/>
            </a:pPr>
            <a:r>
              <a:rPr lang="zh-TW" altLang="en-US" sz="3600" b="1" dirty="0">
                <a:latin typeface="Microsoft JhengHei" panose="020B0604030504040204" pitchFamily="34" charset="-120"/>
                <a:ea typeface="Microsoft JhengHei" panose="020B0604030504040204" pitchFamily="34" charset="-120"/>
                <a:cs typeface="Microsoft JhengHei"/>
                <a:sym typeface="Microsoft JhengHei"/>
              </a:rPr>
              <a:t>王小明 </a:t>
            </a:r>
            <a:r>
              <a:rPr lang="en-US" altLang="zh-TW" sz="3600" b="1" dirty="0">
                <a:latin typeface="思源黑体 CN" panose="020B0800000000000000" pitchFamily="34" charset="-128"/>
                <a:ea typeface="思源黑体 CN" panose="020B0800000000000000" pitchFamily="34" charset="-128"/>
              </a:rPr>
              <a:t>WANG</a:t>
            </a:r>
            <a:r>
              <a:rPr lang="zh-TW" altLang="en-US" sz="3600" b="1" dirty="0">
                <a:latin typeface="思源黑体 CN" panose="020B0800000000000000" pitchFamily="34" charset="-128"/>
                <a:ea typeface="思源黑体 CN" panose="020B0800000000000000" pitchFamily="34" charset="-128"/>
              </a:rPr>
              <a:t> </a:t>
            </a:r>
            <a:r>
              <a:rPr lang="en-US" altLang="zh-TW" sz="3600" b="1" dirty="0">
                <a:latin typeface="思源黑体 CN" panose="020B0800000000000000" pitchFamily="34" charset="-128"/>
                <a:ea typeface="思源黑体 CN" panose="020B0800000000000000" pitchFamily="34" charset="-128"/>
              </a:rPr>
              <a:t>XIAO</a:t>
            </a:r>
            <a:r>
              <a:rPr lang="zh-TW" altLang="en-US" sz="3600" b="1" dirty="0">
                <a:latin typeface="思源黑体 CN" panose="020B0800000000000000" pitchFamily="34" charset="-128"/>
                <a:ea typeface="思源黑体 CN" panose="020B0800000000000000" pitchFamily="34" charset="-128"/>
              </a:rPr>
              <a:t> </a:t>
            </a:r>
            <a:r>
              <a:rPr lang="en-US" altLang="zh-TW" sz="3600" b="1" dirty="0">
                <a:latin typeface="思源黑体 CN" panose="020B0800000000000000" pitchFamily="34" charset="-128"/>
                <a:ea typeface="思源黑体 CN" panose="020B0800000000000000" pitchFamily="34" charset="-128"/>
              </a:rPr>
              <a:t>MING</a:t>
            </a:r>
            <a:endParaRPr lang="zh-TW" altLang="en-US" sz="3600" b="1" dirty="0">
              <a:latin typeface="思源黑体 CN" panose="020B0800000000000000" pitchFamily="34" charset="-128"/>
              <a:ea typeface="思源黑体 CN" panose="020B0800000000000000" pitchFamily="34" charset="-128"/>
            </a:endParaRPr>
          </a:p>
          <a:p>
            <a:pPr marL="0" marR="0" lvl="0" indent="0" rtl="0">
              <a:lnSpc>
                <a:spcPct val="100000"/>
              </a:lnSpc>
              <a:spcBef>
                <a:spcPts val="0"/>
              </a:spcBef>
              <a:spcAft>
                <a:spcPts val="0"/>
              </a:spcAft>
              <a:buClr>
                <a:srgbClr val="000000"/>
              </a:buClr>
              <a:buSzPts val="2700"/>
              <a:buFont typeface="Microsoft JhengHei"/>
              <a:buNone/>
            </a:pPr>
            <a:endParaRPr lang="en" altLang="zh-TW" sz="2700" b="1" i="0" u="none" strike="noStrike" cap="none" dirty="0">
              <a:solidFill>
                <a:srgbClr val="000000"/>
              </a:solidFill>
              <a:latin typeface="Microsoft JhengHei" panose="020B0604030504040204" pitchFamily="34" charset="-120"/>
              <a:ea typeface="Microsoft JhengHei" panose="020B0604030504040204" pitchFamily="34" charset="-120"/>
              <a:cs typeface="Microsoft JhengHei"/>
              <a:sym typeface="Microsoft JhengHei"/>
            </a:endParaRPr>
          </a:p>
        </p:txBody>
      </p:sp>
      <p:sp>
        <p:nvSpPr>
          <p:cNvPr id="9" name="Google Shape;192;p5">
            <a:extLst>
              <a:ext uri="{FF2B5EF4-FFF2-40B4-BE49-F238E27FC236}">
                <a16:creationId xmlns:a16="http://schemas.microsoft.com/office/drawing/2014/main" id="{B007EDCF-AF68-7BD3-73BB-35339D9426DF}"/>
              </a:ext>
            </a:extLst>
          </p:cNvPr>
          <p:cNvSpPr txBox="1"/>
          <p:nvPr/>
        </p:nvSpPr>
        <p:spPr>
          <a:xfrm>
            <a:off x="4297870" y="1423762"/>
            <a:ext cx="6980358" cy="522927"/>
          </a:xfrm>
          <a:prstGeom prst="rect">
            <a:avLst/>
          </a:prstGeom>
          <a:noFill/>
          <a:ln>
            <a:noFill/>
          </a:ln>
        </p:spPr>
        <p:txBody>
          <a:bodyPr spcFirstLastPara="1" wrap="square" lIns="91125" tIns="45575" rIns="91125" bIns="45575" anchor="t" anchorCtr="0">
            <a:spAutoFit/>
          </a:bodyPr>
          <a:lstStyle/>
          <a:p>
            <a:pPr marL="0" marR="0" lvl="0" indent="0" rtl="0">
              <a:lnSpc>
                <a:spcPct val="100000"/>
              </a:lnSpc>
              <a:spcBef>
                <a:spcPts val="0"/>
              </a:spcBef>
              <a:spcAft>
                <a:spcPts val="0"/>
              </a:spcAft>
              <a:buClr>
                <a:srgbClr val="000000"/>
              </a:buClr>
              <a:buSzPts val="2700"/>
              <a:buFont typeface="Microsoft JhengHei"/>
              <a:buNone/>
            </a:pPr>
            <a:r>
              <a:rPr lang="en-US" altLang="zh-TW" sz="2800" dirty="0">
                <a:solidFill>
                  <a:srgbClr val="980003"/>
                </a:solidFill>
                <a:latin typeface="Microsoft JhengHei" panose="020B0604030504040204" pitchFamily="34" charset="-120"/>
                <a:ea typeface="Microsoft JhengHei" panose="020B0604030504040204" pitchFamily="34" charset="-120"/>
                <a:sym typeface="Microsoft JhengHei"/>
              </a:rPr>
              <a:t>SLOGAN</a:t>
            </a:r>
            <a:endParaRPr lang="zh-TW" altLang="en-US" sz="2800" dirty="0">
              <a:solidFill>
                <a:srgbClr val="980003"/>
              </a:solidFill>
              <a:latin typeface="Microsoft JhengHei" panose="020B0604030504040204" pitchFamily="34" charset="-120"/>
              <a:ea typeface="Microsoft JhengHei" panose="020B0604030504040204" pitchFamily="34" charset="-120"/>
              <a:sym typeface="Microsoft JhengHei"/>
            </a:endParaRPr>
          </a:p>
        </p:txBody>
      </p:sp>
      <p:sp>
        <p:nvSpPr>
          <p:cNvPr id="11" name="文字方塊 10">
            <a:extLst>
              <a:ext uri="{FF2B5EF4-FFF2-40B4-BE49-F238E27FC236}">
                <a16:creationId xmlns:a16="http://schemas.microsoft.com/office/drawing/2014/main" id="{96BCA499-9C37-2461-2DCD-1AA90765E1B2}"/>
              </a:ext>
            </a:extLst>
          </p:cNvPr>
          <p:cNvSpPr txBox="1"/>
          <p:nvPr/>
        </p:nvSpPr>
        <p:spPr>
          <a:xfrm>
            <a:off x="9465973" y="6264617"/>
            <a:ext cx="2079937" cy="400110"/>
          </a:xfrm>
          <a:prstGeom prst="rect">
            <a:avLst/>
          </a:prstGeom>
          <a:solidFill>
            <a:schemeClr val="bg1"/>
          </a:solidFill>
        </p:spPr>
        <p:txBody>
          <a:bodyPr wrap="square" rtlCol="0" anchor="ctr">
            <a:spAutoFit/>
          </a:bodyPr>
          <a:lstStyle/>
          <a:p>
            <a:pPr algn="ctr"/>
            <a:r>
              <a:rPr lang="zh-TW" altLang="zh-TW" sz="2000" b="1" dirty="0">
                <a:latin typeface="Microsoft JhengHei" panose="020B0604030504040204" pitchFamily="34" charset="-120"/>
                <a:ea typeface="Microsoft JhengHei" panose="020B0604030504040204" pitchFamily="34" charset="-120"/>
                <a:cs typeface="Arial" panose="020B0604020202020204"/>
                <a:sym typeface="Arial" panose="020B0604020202020204"/>
              </a:rPr>
              <a:t>下一位</a:t>
            </a:r>
            <a:r>
              <a:rPr lang="zh-TW" altLang="en-US" sz="2000" b="1" dirty="0">
                <a:latin typeface="Microsoft JhengHei" panose="020B0604030504040204" pitchFamily="34" charset="-120"/>
                <a:ea typeface="Microsoft JhengHei" panose="020B0604030504040204" pitchFamily="34" charset="-120"/>
                <a:cs typeface="Arial" panose="020B0604020202020204"/>
                <a:sym typeface="Arial" panose="020B0604020202020204"/>
              </a:rPr>
              <a:t>：</a:t>
            </a:r>
            <a:r>
              <a:rPr lang="en-US" altLang="zh-TW" sz="2000" b="1" dirty="0">
                <a:latin typeface="Microsoft JhengHei" panose="020B0604030504040204" pitchFamily="34" charset="-120"/>
                <a:ea typeface="Microsoft JhengHei" panose="020B0604030504040204" pitchFamily="34" charset="-120"/>
                <a:cs typeface="Microsoft JhengHei"/>
                <a:sym typeface="Microsoft JhengHei"/>
              </a:rPr>
              <a:t>XXX</a:t>
            </a:r>
            <a:endParaRPr lang="zh-TW" altLang="en-US" sz="2000" b="1" dirty="0">
              <a:latin typeface="Microsoft JhengHei" panose="020B0604030504040204" pitchFamily="34" charset="-120"/>
              <a:ea typeface="Microsoft JhengHei" panose="020B0604030504040204" pitchFamily="34" charset="-120"/>
              <a:cs typeface="Arial" panose="020B0604020202020204"/>
              <a:sym typeface="Arial" panose="020B0604020202020204"/>
            </a:endParaRPr>
          </a:p>
        </p:txBody>
      </p:sp>
      <p:sp>
        <p:nvSpPr>
          <p:cNvPr id="10" name="Google Shape;180;p15">
            <a:extLst>
              <a:ext uri="{FF2B5EF4-FFF2-40B4-BE49-F238E27FC236}">
                <a16:creationId xmlns:a16="http://schemas.microsoft.com/office/drawing/2014/main" id="{0613B761-0605-570F-41FA-EE1D86AF5917}"/>
              </a:ext>
            </a:extLst>
          </p:cNvPr>
          <p:cNvSpPr txBox="1"/>
          <p:nvPr/>
        </p:nvSpPr>
        <p:spPr>
          <a:xfrm>
            <a:off x="5060581" y="5095506"/>
            <a:ext cx="4902992" cy="399817"/>
          </a:xfrm>
          <a:prstGeom prst="rect">
            <a:avLst/>
          </a:prstGeom>
          <a:noFill/>
          <a:ln>
            <a:noFill/>
          </a:ln>
        </p:spPr>
        <p:txBody>
          <a:bodyPr spcFirstLastPara="1" wrap="square" lIns="91125" tIns="45575" rIns="91125" bIns="45575" anchor="t" anchorCtr="0">
            <a:spAutoFit/>
          </a:bodyPr>
          <a:lstStyle/>
          <a:p>
            <a:pPr lvl="0">
              <a:buSzPts val="2400"/>
            </a:pPr>
            <a:r>
              <a:rPr lang="zh-TW" altLang="en-US" sz="2000" b="1" dirty="0">
                <a:latin typeface="Microsoft JhengHei" panose="020B0604030504040204" pitchFamily="34" charset="-120"/>
                <a:ea typeface="Microsoft JhengHei" panose="020B0604030504040204" pitchFamily="34" charset="-120"/>
                <a:cs typeface="Microsoft JhengHei"/>
                <a:sym typeface="Microsoft JhengHei"/>
              </a:rPr>
              <a:t>  </a:t>
            </a:r>
          </a:p>
        </p:txBody>
      </p:sp>
      <p:sp>
        <p:nvSpPr>
          <p:cNvPr id="12" name="Google Shape;180;p15">
            <a:extLst>
              <a:ext uri="{FF2B5EF4-FFF2-40B4-BE49-F238E27FC236}">
                <a16:creationId xmlns:a16="http://schemas.microsoft.com/office/drawing/2014/main" id="{70CF75F3-8CF0-A41C-230C-0AA6FDF3EE6B}"/>
              </a:ext>
            </a:extLst>
          </p:cNvPr>
          <p:cNvSpPr txBox="1"/>
          <p:nvPr/>
        </p:nvSpPr>
        <p:spPr>
          <a:xfrm>
            <a:off x="4723629" y="3506191"/>
            <a:ext cx="7104326" cy="1015370"/>
          </a:xfrm>
          <a:prstGeom prst="rect">
            <a:avLst/>
          </a:prstGeom>
          <a:noFill/>
          <a:ln>
            <a:noFill/>
          </a:ln>
        </p:spPr>
        <p:txBody>
          <a:bodyPr spcFirstLastPara="1" wrap="square" lIns="91125" tIns="45575" rIns="91125" bIns="45575" anchor="t" anchorCtr="0">
            <a:spAutoFit/>
          </a:bodyPr>
          <a:lstStyle/>
          <a:p>
            <a:pPr marL="342900" lvl="0" indent="-342900">
              <a:buSzPts val="2400"/>
              <a:buFont typeface="Arial" panose="020B0604020202020204" pitchFamily="34" charset="0"/>
              <a:buChar char="•"/>
            </a:pPr>
            <a:r>
              <a:rPr lang="zh-TW" altLang="en-US" sz="2000" b="1" dirty="0">
                <a:latin typeface="Microsoft JhengHei" panose="020B0604030504040204" pitchFamily="34" charset="-120"/>
                <a:ea typeface="Microsoft JhengHei" panose="020B0604030504040204" pitchFamily="34" charset="-120"/>
              </a:rPr>
              <a:t> </a:t>
            </a:r>
            <a:endParaRPr lang="en-US" altLang="zh-TW" sz="2000" b="1" dirty="0">
              <a:latin typeface="Microsoft JhengHei" panose="020B0604030504040204" pitchFamily="34" charset="-120"/>
              <a:ea typeface="Microsoft JhengHei" panose="020B0604030504040204" pitchFamily="34" charset="-120"/>
            </a:endParaRPr>
          </a:p>
          <a:p>
            <a:pPr marL="342900" lvl="0" indent="-342900">
              <a:buSzPts val="2400"/>
              <a:buFont typeface="Arial" panose="020B0604020202020204" pitchFamily="34" charset="0"/>
              <a:buChar char="•"/>
            </a:pPr>
            <a:r>
              <a:rPr lang="zh-TW" altLang="en-US" sz="2000" b="1" dirty="0">
                <a:latin typeface="Microsoft JhengHei" panose="020B0604030504040204" pitchFamily="34" charset="-120"/>
                <a:ea typeface="Microsoft JhengHei" panose="020B0604030504040204" pitchFamily="34" charset="-120"/>
              </a:rPr>
              <a:t> </a:t>
            </a:r>
            <a:endParaRPr lang="en-US" altLang="zh-TW" sz="2000" b="1" dirty="0">
              <a:latin typeface="Microsoft JhengHei" panose="020B0604030504040204" pitchFamily="34" charset="-120"/>
              <a:ea typeface="Microsoft JhengHei" panose="020B0604030504040204" pitchFamily="34" charset="-120"/>
            </a:endParaRPr>
          </a:p>
          <a:p>
            <a:pPr marL="342900" lvl="0" indent="-342900">
              <a:buSzPts val="2400"/>
              <a:buFont typeface="Arial" panose="020B0604020202020204" pitchFamily="34" charset="0"/>
              <a:buChar char="•"/>
            </a:pPr>
            <a:r>
              <a:rPr lang="zh-TW" altLang="en-US" sz="2000" b="1" dirty="0">
                <a:latin typeface="Microsoft JhengHei" panose="020B0604030504040204" pitchFamily="34" charset="-120"/>
                <a:ea typeface="Microsoft JhengHei" panose="020B0604030504040204" pitchFamily="34" charset="-120"/>
              </a:rPr>
              <a:t> </a:t>
            </a:r>
            <a:endParaRPr sz="2000" b="1" dirty="0">
              <a:latin typeface="Microsoft JhengHei" panose="020B0604030504040204" pitchFamily="34" charset="-120"/>
              <a:ea typeface="Microsoft JhengHei" panose="020B0604030504040204" pitchFamily="34" charset="-120"/>
              <a:sym typeface="Microsoft JhengHei"/>
            </a:endParaRPr>
          </a:p>
        </p:txBody>
      </p:sp>
    </p:spTree>
    <p:extLst>
      <p:ext uri="{BB962C8B-B14F-4D97-AF65-F5344CB8AC3E}">
        <p14:creationId xmlns:p14="http://schemas.microsoft.com/office/powerpoint/2010/main" val="14391974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69020-F1DD-197C-E568-D893A09D269F}"/>
            </a:ext>
          </a:extLst>
        </p:cNvPr>
        <p:cNvGrpSpPr/>
        <p:nvPr/>
      </p:nvGrpSpPr>
      <p:grpSpPr>
        <a:xfrm>
          <a:off x="0" y="0"/>
          <a:ext cx="0" cy="0"/>
          <a:chOff x="0" y="0"/>
          <a:chExt cx="0" cy="0"/>
        </a:xfrm>
      </p:grpSpPr>
      <p:sp>
        <p:nvSpPr>
          <p:cNvPr id="4" name="Google Shape;192;p5">
            <a:extLst>
              <a:ext uri="{FF2B5EF4-FFF2-40B4-BE49-F238E27FC236}">
                <a16:creationId xmlns:a16="http://schemas.microsoft.com/office/drawing/2014/main" id="{F5B6434F-73DF-3CFF-F5C7-E12BFB0E0546}"/>
              </a:ext>
            </a:extLst>
          </p:cNvPr>
          <p:cNvSpPr txBox="1"/>
          <p:nvPr/>
        </p:nvSpPr>
        <p:spPr>
          <a:xfrm>
            <a:off x="3899877" y="124563"/>
            <a:ext cx="5717510" cy="461372"/>
          </a:xfrm>
          <a:prstGeom prst="rect">
            <a:avLst/>
          </a:prstGeom>
          <a:noFill/>
          <a:ln>
            <a:noFill/>
          </a:ln>
        </p:spPr>
        <p:txBody>
          <a:bodyPr spcFirstLastPara="1" wrap="square" lIns="91125" tIns="45575" rIns="91125" bIns="45575" anchor="t" anchorCtr="0">
            <a:spAutoFit/>
          </a:bodyPr>
          <a:lstStyle/>
          <a:p>
            <a:pPr marL="0" marR="0" lvl="0" indent="0" rtl="0">
              <a:lnSpc>
                <a:spcPct val="100000"/>
              </a:lnSpc>
              <a:spcBef>
                <a:spcPts val="0"/>
              </a:spcBef>
              <a:spcAft>
                <a:spcPts val="0"/>
              </a:spcAft>
              <a:buClr>
                <a:srgbClr val="000000"/>
              </a:buClr>
              <a:buSzPts val="2700"/>
              <a:buFont typeface="Microsoft JhengHei"/>
              <a:buNone/>
            </a:pPr>
            <a:r>
              <a:rPr lang="en-US" altLang="zh-TW" sz="2400" b="1" dirty="0">
                <a:solidFill>
                  <a:schemeClr val="bg1"/>
                </a:solidFill>
                <a:latin typeface="Microsoft JhengHei" panose="020B0604030504040204" pitchFamily="34" charset="-120"/>
                <a:ea typeface="Microsoft JhengHei" panose="020B0604030504040204" pitchFamily="34" charset="-120"/>
                <a:sym typeface="Microsoft JhengHei"/>
              </a:rPr>
              <a:t>SLOGAN</a:t>
            </a:r>
            <a:endParaRPr lang="zh-TW" altLang="en-US" sz="2400" b="1" dirty="0">
              <a:solidFill>
                <a:schemeClr val="bg1"/>
              </a:solidFill>
              <a:latin typeface="Microsoft JhengHei" panose="020B0604030504040204" pitchFamily="34" charset="-120"/>
              <a:ea typeface="Microsoft JhengHei" panose="020B0604030504040204" pitchFamily="34" charset="-120"/>
              <a:sym typeface="Microsoft JhengHei"/>
            </a:endParaRPr>
          </a:p>
        </p:txBody>
      </p:sp>
      <p:sp>
        <p:nvSpPr>
          <p:cNvPr id="10" name="文字方塊 9">
            <a:extLst>
              <a:ext uri="{FF2B5EF4-FFF2-40B4-BE49-F238E27FC236}">
                <a16:creationId xmlns:a16="http://schemas.microsoft.com/office/drawing/2014/main" id="{DB63A5E3-1BE4-D938-8F62-02CD14A6C775}"/>
              </a:ext>
            </a:extLst>
          </p:cNvPr>
          <p:cNvSpPr txBox="1"/>
          <p:nvPr/>
        </p:nvSpPr>
        <p:spPr>
          <a:xfrm>
            <a:off x="9465973" y="6264617"/>
            <a:ext cx="2079937" cy="400110"/>
          </a:xfrm>
          <a:prstGeom prst="rect">
            <a:avLst/>
          </a:prstGeom>
          <a:solidFill>
            <a:schemeClr val="bg1"/>
          </a:solidFill>
        </p:spPr>
        <p:txBody>
          <a:bodyPr wrap="square" rtlCol="0" anchor="ctr">
            <a:spAutoFit/>
          </a:bodyPr>
          <a:lstStyle/>
          <a:p>
            <a:pPr algn="ctr"/>
            <a:r>
              <a:rPr lang="zh-TW" altLang="zh-TW" sz="2000" b="1" dirty="0">
                <a:latin typeface="Microsoft JhengHei" panose="020B0604030504040204" pitchFamily="34" charset="-120"/>
                <a:ea typeface="Microsoft JhengHei" panose="020B0604030504040204" pitchFamily="34" charset="-120"/>
                <a:cs typeface="Arial" panose="020B0604020202020204"/>
                <a:sym typeface="Arial" panose="020B0604020202020204"/>
              </a:rPr>
              <a:t>下一位</a:t>
            </a:r>
            <a:r>
              <a:rPr lang="zh-TW" altLang="en-US" sz="2000" b="1" dirty="0">
                <a:latin typeface="Microsoft JhengHei" panose="020B0604030504040204" pitchFamily="34" charset="-120"/>
                <a:ea typeface="Microsoft JhengHei" panose="020B0604030504040204" pitchFamily="34" charset="-120"/>
                <a:cs typeface="Arial" panose="020B0604020202020204"/>
                <a:sym typeface="Arial" panose="020B0604020202020204"/>
              </a:rPr>
              <a:t>：</a:t>
            </a:r>
            <a:r>
              <a:rPr lang="en-US" altLang="zh-TW" sz="2000" b="1" dirty="0">
                <a:latin typeface="Microsoft JhengHei" panose="020B0604030504040204" pitchFamily="34" charset="-120"/>
                <a:ea typeface="Microsoft JhengHei" panose="020B0604030504040204" pitchFamily="34" charset="-120"/>
                <a:cs typeface="Microsoft JhengHei"/>
                <a:sym typeface="Microsoft JhengHei"/>
              </a:rPr>
              <a:t>XXX</a:t>
            </a:r>
            <a:endParaRPr lang="zh-TW" altLang="en-US" sz="2000" b="1" dirty="0">
              <a:latin typeface="Microsoft JhengHei" panose="020B0604030504040204" pitchFamily="34" charset="-120"/>
              <a:ea typeface="Microsoft JhengHei" panose="020B0604030504040204" pitchFamily="34" charset="-120"/>
              <a:cs typeface="Arial" panose="020B0604020202020204"/>
              <a:sym typeface="Arial" panose="020B0604020202020204"/>
            </a:endParaRPr>
          </a:p>
        </p:txBody>
      </p:sp>
    </p:spTree>
    <p:extLst>
      <p:ext uri="{BB962C8B-B14F-4D97-AF65-F5344CB8AC3E}">
        <p14:creationId xmlns:p14="http://schemas.microsoft.com/office/powerpoint/2010/main" val="226228892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2991B-E5A0-6061-4324-05014B65BF08}"/>
            </a:ext>
          </a:extLst>
        </p:cNvPr>
        <p:cNvGrpSpPr/>
        <p:nvPr/>
      </p:nvGrpSpPr>
      <p:grpSpPr>
        <a:xfrm>
          <a:off x="0" y="0"/>
          <a:ext cx="0" cy="0"/>
          <a:chOff x="0" y="0"/>
          <a:chExt cx="0" cy="0"/>
        </a:xfrm>
      </p:grpSpPr>
    </p:spTree>
    <p:extLst>
      <p:ext uri="{BB962C8B-B14F-4D97-AF65-F5344CB8AC3E}">
        <p14:creationId xmlns:p14="http://schemas.microsoft.com/office/powerpoint/2010/main" val="4034056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48DF3-4554-FA40-40A4-F2424326594E}"/>
            </a:ext>
          </a:extLst>
        </p:cNvPr>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A18C9115-8FEC-4142-60AC-AAC8059CFD38}"/>
              </a:ext>
            </a:extLst>
          </p:cNvPr>
          <p:cNvGraphicFramePr>
            <a:graphicFrameLocks noGrp="1"/>
          </p:cNvGraphicFramePr>
          <p:nvPr>
            <p:extLst>
              <p:ext uri="{D42A27DB-BD31-4B8C-83A1-F6EECF244321}">
                <p14:modId xmlns:p14="http://schemas.microsoft.com/office/powerpoint/2010/main" val="1993764562"/>
              </p:ext>
            </p:extLst>
          </p:nvPr>
        </p:nvGraphicFramePr>
        <p:xfrm>
          <a:off x="190500" y="1163783"/>
          <a:ext cx="11810999" cy="4983016"/>
        </p:xfrm>
        <a:graphic>
          <a:graphicData uri="http://schemas.openxmlformats.org/drawingml/2006/table">
            <a:tbl>
              <a:tblPr bandRow="1">
                <a:tableStyleId>{5C22544A-7EE6-4342-B048-85BDC9FD1C3A}</a:tableStyleId>
              </a:tblPr>
              <a:tblGrid>
                <a:gridCol w="295274">
                  <a:extLst>
                    <a:ext uri="{9D8B030D-6E8A-4147-A177-3AD203B41FA5}">
                      <a16:colId xmlns:a16="http://schemas.microsoft.com/office/drawing/2014/main" val="2143743268"/>
                    </a:ext>
                  </a:extLst>
                </a:gridCol>
                <a:gridCol w="1038225">
                  <a:extLst>
                    <a:ext uri="{9D8B030D-6E8A-4147-A177-3AD203B41FA5}">
                      <a16:colId xmlns:a16="http://schemas.microsoft.com/office/drawing/2014/main" val="152417606"/>
                    </a:ext>
                  </a:extLst>
                </a:gridCol>
                <a:gridCol w="3792655">
                  <a:extLst>
                    <a:ext uri="{9D8B030D-6E8A-4147-A177-3AD203B41FA5}">
                      <a16:colId xmlns:a16="http://schemas.microsoft.com/office/drawing/2014/main" val="995979674"/>
                    </a:ext>
                  </a:extLst>
                </a:gridCol>
                <a:gridCol w="626137">
                  <a:extLst>
                    <a:ext uri="{9D8B030D-6E8A-4147-A177-3AD203B41FA5}">
                      <a16:colId xmlns:a16="http://schemas.microsoft.com/office/drawing/2014/main" val="1999664058"/>
                    </a:ext>
                  </a:extLst>
                </a:gridCol>
                <a:gridCol w="1012191">
                  <a:extLst>
                    <a:ext uri="{9D8B030D-6E8A-4147-A177-3AD203B41FA5}">
                      <a16:colId xmlns:a16="http://schemas.microsoft.com/office/drawing/2014/main" val="4021939908"/>
                    </a:ext>
                  </a:extLst>
                </a:gridCol>
                <a:gridCol w="286327">
                  <a:extLst>
                    <a:ext uri="{9D8B030D-6E8A-4147-A177-3AD203B41FA5}">
                      <a16:colId xmlns:a16="http://schemas.microsoft.com/office/drawing/2014/main" val="2953733587"/>
                    </a:ext>
                  </a:extLst>
                </a:gridCol>
                <a:gridCol w="701964">
                  <a:extLst>
                    <a:ext uri="{9D8B030D-6E8A-4147-A177-3AD203B41FA5}">
                      <a16:colId xmlns:a16="http://schemas.microsoft.com/office/drawing/2014/main" val="3294682902"/>
                    </a:ext>
                  </a:extLst>
                </a:gridCol>
                <a:gridCol w="883093">
                  <a:extLst>
                    <a:ext uri="{9D8B030D-6E8A-4147-A177-3AD203B41FA5}">
                      <a16:colId xmlns:a16="http://schemas.microsoft.com/office/drawing/2014/main" val="1714790676"/>
                    </a:ext>
                  </a:extLst>
                </a:gridCol>
                <a:gridCol w="585489">
                  <a:extLst>
                    <a:ext uri="{9D8B030D-6E8A-4147-A177-3AD203B41FA5}">
                      <a16:colId xmlns:a16="http://schemas.microsoft.com/office/drawing/2014/main" val="3884452428"/>
                    </a:ext>
                  </a:extLst>
                </a:gridCol>
                <a:gridCol w="737868">
                  <a:extLst>
                    <a:ext uri="{9D8B030D-6E8A-4147-A177-3AD203B41FA5}">
                      <a16:colId xmlns:a16="http://schemas.microsoft.com/office/drawing/2014/main" val="3025088543"/>
                    </a:ext>
                  </a:extLst>
                </a:gridCol>
                <a:gridCol w="490568">
                  <a:extLst>
                    <a:ext uri="{9D8B030D-6E8A-4147-A177-3AD203B41FA5}">
                      <a16:colId xmlns:a16="http://schemas.microsoft.com/office/drawing/2014/main" val="3147058836"/>
                    </a:ext>
                  </a:extLst>
                </a:gridCol>
                <a:gridCol w="1361208">
                  <a:extLst>
                    <a:ext uri="{9D8B030D-6E8A-4147-A177-3AD203B41FA5}">
                      <a16:colId xmlns:a16="http://schemas.microsoft.com/office/drawing/2014/main" val="4038005823"/>
                    </a:ext>
                  </a:extLst>
                </a:gridCol>
              </a:tblGrid>
              <a:tr h="842816">
                <a:tc gridSpan="2">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我們的發言人</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zh-TW" altLang="en-US"/>
                    </a:p>
                  </a:txBody>
                  <a:tcPr/>
                </a:tc>
                <a:tc>
                  <a:txBody>
                    <a:bodyPr/>
                    <a:lstStyle/>
                    <a:p>
                      <a:pPr algn="ctr">
                        <a:lnSpc>
                          <a:spcPct val="150000"/>
                        </a:lnSpc>
                        <a:buNone/>
                      </a:pPr>
                      <a:r>
                        <a:rPr lang="zh-TW" altLang="en-US" sz="1400" dirty="0">
                          <a:solidFill>
                            <a:schemeClr val="tx1"/>
                          </a:solidFill>
                          <a:effectLst/>
                          <a:latin typeface="微軟正黑體" panose="020B0604030504040204" pitchFamily="34" charset="-120"/>
                          <a:ea typeface="微軟正黑體" panose="020B0604030504040204" pitchFamily="34" charset="-120"/>
                        </a:rPr>
                        <a:t>王小明</a:t>
                      </a:r>
                      <a:r>
                        <a:rPr lang="zh-TW" sz="1400" dirty="0">
                          <a:solidFill>
                            <a:schemeClr val="tx1"/>
                          </a:solidFill>
                          <a:effectLst/>
                          <a:latin typeface="微軟正黑體" panose="020B0604030504040204" pitchFamily="34" charset="-120"/>
                          <a:ea typeface="微軟正黑體" panose="020B0604030504040204" pitchFamily="34" charset="-120"/>
                        </a:rPr>
                        <a:t>           </a:t>
                      </a:r>
                      <a:r>
                        <a:rPr lang="en-US" altLang="zh-TW" sz="1400" dirty="0">
                          <a:solidFill>
                            <a:schemeClr val="tx1"/>
                          </a:solidFill>
                          <a:effectLst/>
                          <a:latin typeface="微軟正黑體" panose="020B0604030504040204" pitchFamily="34" charset="-120"/>
                          <a:ea typeface="微軟正黑體" panose="020B0604030504040204" pitchFamily="34" charset="-120"/>
                        </a:rPr>
                        <a:t>XXXX</a:t>
                      </a:r>
                      <a:r>
                        <a:rPr lang="zh-TW" altLang="en-US" sz="1400" dirty="0">
                          <a:solidFill>
                            <a:schemeClr val="tx1"/>
                          </a:solidFill>
                          <a:effectLst/>
                          <a:latin typeface="微軟正黑體" panose="020B0604030504040204" pitchFamily="34" charset="-120"/>
                          <a:ea typeface="微軟正黑體" panose="020B0604030504040204" pitchFamily="34" charset="-120"/>
                        </a:rPr>
                        <a:t> </a:t>
                      </a:r>
                      <a:r>
                        <a:rPr lang="zh-TW" sz="1400" dirty="0">
                          <a:solidFill>
                            <a:schemeClr val="tx1"/>
                          </a:solidFill>
                          <a:effectLst/>
                          <a:latin typeface="微軟正黑體" panose="020B0604030504040204" pitchFamily="34" charset="-120"/>
                          <a:ea typeface="微軟正黑體" panose="020B0604030504040204" pitchFamily="34" charset="-120"/>
                        </a:rPr>
                        <a:t>代表</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400" b="1" dirty="0">
                          <a:solidFill>
                            <a:schemeClr val="tx1"/>
                          </a:solidFill>
                          <a:effectLst/>
                          <a:latin typeface="微軟正黑體" panose="020B0604030504040204" pitchFamily="34" charset="-120"/>
                          <a:ea typeface="微軟正黑體" panose="020B0604030504040204" pitchFamily="34" charset="-120"/>
                        </a:rPr>
                        <a:t>生日</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ctr"/>
                      <a:r>
                        <a:rPr lang="en-US" altLang="zh-TW" sz="1400" kern="1200" dirty="0">
                          <a:solidFill>
                            <a:schemeClr val="tx1"/>
                          </a:solidFill>
                          <a:effectLst/>
                          <a:latin typeface="微軟正黑體" panose="020B0604030504040204" pitchFamily="34" charset="-120"/>
                          <a:ea typeface="微軟正黑體" panose="020B0604030504040204" pitchFamily="34" charset="-120"/>
                          <a:cs typeface="+mn-cs"/>
                        </a:rPr>
                        <a:t>XXXX.XX.XX</a:t>
                      </a:r>
                      <a:endParaRPr lang="zh-TW" altLang="en-US" sz="1400" kern="1200" dirty="0">
                        <a:solidFill>
                          <a:schemeClr val="tx1"/>
                        </a:solidFill>
                        <a:effectLst/>
                        <a:latin typeface="微軟正黑體" panose="020B0604030504040204" pitchFamily="34" charset="-120"/>
                        <a:ea typeface="微軟正黑體" panose="020B0604030504040204" pitchFamily="34" charset="-120"/>
                        <a:cs typeface="+mn-cs"/>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algn="ctr"/>
                      <a:endParaRPr lang="zh-TW" altLang="en-US" sz="1400" kern="1200" dirty="0">
                        <a:solidFill>
                          <a:schemeClr val="tx1"/>
                        </a:solidFill>
                        <a:effectLst/>
                        <a:latin typeface="微軟正黑體" panose="020B0604030504040204" pitchFamily="34" charset="-120"/>
                        <a:ea typeface="微軟正黑體" panose="020B0604030504040204" pitchFamily="34" charset="-120"/>
                        <a:cs typeface="+mn-cs"/>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星座</a:t>
                      </a: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50000"/>
                        </a:lnSpc>
                        <a:buNone/>
                      </a:pPr>
                      <a:r>
                        <a:rPr lang="en-US" altLang="zh-TW" sz="1400" dirty="0">
                          <a:solidFill>
                            <a:schemeClr val="tx1"/>
                          </a:solidFill>
                          <a:effectLst/>
                          <a:latin typeface="微軟正黑體" panose="020B0604030504040204" pitchFamily="34" charset="-120"/>
                          <a:ea typeface="微軟正黑體" panose="020B0604030504040204" pitchFamily="34" charset="-120"/>
                        </a:rPr>
                        <a:t>XX</a:t>
                      </a:r>
                      <a:r>
                        <a:rPr lang="zh-TW" sz="1400" dirty="0">
                          <a:solidFill>
                            <a:schemeClr val="tx1"/>
                          </a:solidFill>
                          <a:effectLst/>
                          <a:latin typeface="微軟正黑體" panose="020B0604030504040204" pitchFamily="34" charset="-120"/>
                          <a:ea typeface="微軟正黑體" panose="020B0604030504040204" pitchFamily="34" charset="-120"/>
                        </a:rPr>
                        <a:t>座</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gridSpan="2">
                  <a:txBody>
                    <a:bodyPr/>
                    <a:lstStyle/>
                    <a:p>
                      <a:pPr algn="ctr">
                        <a:lnSpc>
                          <a:spcPct val="150000"/>
                        </a:lnSpc>
                      </a:pPr>
                      <a:r>
                        <a:rPr lang="zh-TW" sz="1400" b="1" dirty="0">
                          <a:solidFill>
                            <a:schemeClr val="tx1"/>
                          </a:solidFill>
                          <a:effectLst/>
                          <a:latin typeface="微軟正黑體" panose="020B0604030504040204" pitchFamily="34" charset="-120"/>
                          <a:ea typeface="微軟正黑體" panose="020B0604030504040204" pitchFamily="34" charset="-120"/>
                        </a:rPr>
                        <a:t>編修日期</a:t>
                      </a:r>
                      <a:endParaRPr lang="zh-TW" altLang="en-US" sz="1400" b="1" dirty="0">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lnSpc>
                          <a:spcPct val="150000"/>
                        </a:lnSpc>
                      </a:pPr>
                      <a:endParaRPr lang="zh-TW" altLang="en-US" sz="1400" dirty="0">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gridSpan="2">
                  <a:txBody>
                    <a:bodyPr/>
                    <a:lstStyle/>
                    <a:p>
                      <a:pPr algn="ctr">
                        <a:lnSpc>
                          <a:spcPct val="150000"/>
                        </a:lnSpc>
                        <a:buNone/>
                      </a:pPr>
                      <a:r>
                        <a:rPr lang="zh-TW" sz="1400" dirty="0">
                          <a:solidFill>
                            <a:schemeClr val="bg1">
                              <a:lumMod val="65000"/>
                            </a:schemeClr>
                          </a:solidFill>
                          <a:effectLst/>
                          <a:latin typeface="微軟正黑體" panose="020B0604030504040204" pitchFamily="34" charset="-120"/>
                          <a:ea typeface="微軟正黑體" panose="020B0604030504040204" pitchFamily="34" charset="-120"/>
                        </a:rPr>
                        <a:t>202</a:t>
                      </a:r>
                      <a:r>
                        <a:rPr lang="en-US" altLang="zh-TW" sz="1400" dirty="0">
                          <a:solidFill>
                            <a:schemeClr val="bg1">
                              <a:lumMod val="65000"/>
                            </a:schemeClr>
                          </a:solidFill>
                          <a:effectLst/>
                          <a:latin typeface="微軟正黑體" panose="020B0604030504040204" pitchFamily="34" charset="-120"/>
                          <a:ea typeface="微軟正黑體" panose="020B0604030504040204" pitchFamily="34" charset="-120"/>
                        </a:rPr>
                        <a:t>6</a:t>
                      </a:r>
                      <a:r>
                        <a:rPr lang="zh-TW" sz="1400" dirty="0">
                          <a:solidFill>
                            <a:schemeClr val="bg1">
                              <a:lumMod val="65000"/>
                            </a:schemeClr>
                          </a:solidFill>
                          <a:effectLst/>
                          <a:latin typeface="微軟正黑體" panose="020B0604030504040204" pitchFamily="34" charset="-120"/>
                          <a:ea typeface="微軟正黑體" panose="020B0604030504040204" pitchFamily="34" charset="-120"/>
                        </a:rPr>
                        <a:t>.0</a:t>
                      </a:r>
                      <a:r>
                        <a:rPr lang="en-US" altLang="zh-TW" sz="1400" dirty="0">
                          <a:solidFill>
                            <a:schemeClr val="bg1">
                              <a:lumMod val="65000"/>
                            </a:schemeClr>
                          </a:solidFill>
                          <a:effectLst/>
                          <a:latin typeface="微軟正黑體" panose="020B0604030504040204" pitchFamily="34" charset="-120"/>
                          <a:ea typeface="微軟正黑體" panose="020B0604030504040204" pitchFamily="34" charset="-120"/>
                        </a:rPr>
                        <a:t>6</a:t>
                      </a:r>
                      <a:r>
                        <a:rPr lang="zh-TW" sz="1400" dirty="0">
                          <a:solidFill>
                            <a:schemeClr val="bg1">
                              <a:lumMod val="65000"/>
                            </a:schemeClr>
                          </a:solidFill>
                          <a:effectLst/>
                          <a:latin typeface="微軟正黑體" panose="020B0604030504040204" pitchFamily="34" charset="-120"/>
                          <a:ea typeface="微軟正黑體" panose="020B0604030504040204" pitchFamily="34" charset="-120"/>
                        </a:rPr>
                        <a:t>.</a:t>
                      </a:r>
                      <a:r>
                        <a:rPr lang="en-US" altLang="zh-TW" sz="1400" dirty="0">
                          <a:solidFill>
                            <a:schemeClr val="bg1">
                              <a:lumMod val="65000"/>
                            </a:schemeClr>
                          </a:solidFill>
                          <a:effectLst/>
                          <a:latin typeface="微軟正黑體" panose="020B0604030504040204" pitchFamily="34" charset="-120"/>
                          <a:ea typeface="微軟正黑體" panose="020B0604030504040204" pitchFamily="34" charset="-120"/>
                        </a:rPr>
                        <a:t>23</a:t>
                      </a:r>
                      <a:r>
                        <a:rPr lang="zh-TW" sz="1400" dirty="0">
                          <a:solidFill>
                            <a:schemeClr val="bg1">
                              <a:lumMod val="65000"/>
                            </a:schemeClr>
                          </a:solidFill>
                          <a:effectLst/>
                          <a:latin typeface="微軟正黑體" panose="020B0604030504040204" pitchFamily="34" charset="-120"/>
                          <a:ea typeface="微軟正黑體" panose="020B0604030504040204" pitchFamily="34" charset="-120"/>
                        </a:rPr>
                        <a:t>編修</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algn="ctr">
                        <a:lnSpc>
                          <a:spcPct val="150000"/>
                        </a:lnSpc>
                        <a:buNone/>
                      </a:pPr>
                      <a:endParaRPr lang="zh-TW" sz="140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57776"/>
                  </a:ext>
                </a:extLst>
              </a:tr>
              <a:tr h="859652">
                <a:tc rowSpan="6">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商業資訊</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公司名稱</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gridSpan="5">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algn="ctr">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zh-TW" altLang="zh-TW" sz="1400" b="1" dirty="0">
                          <a:solidFill>
                            <a:schemeClr val="tx1"/>
                          </a:solidFill>
                          <a:effectLst/>
                          <a:latin typeface="微軟正黑體" panose="020B0604030504040204" pitchFamily="34" charset="-120"/>
                          <a:ea typeface="微軟正黑體" panose="020B0604030504040204" pitchFamily="34" charset="-120"/>
                        </a:rPr>
                        <a:t>學歷</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gridSpan="4">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lang="zh-TW" alt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zh-TW" altLang="en-US"/>
                    </a:p>
                  </a:txBody>
                  <a:tcPr/>
                </a:tc>
                <a:tc hMerge="1">
                  <a:txBody>
                    <a:bodyPr/>
                    <a:lstStyle/>
                    <a:p>
                      <a:endParaRPr lang="zh-TW" altLang="en-US"/>
                    </a:p>
                  </a:txBody>
                  <a:tcPr/>
                </a:tc>
                <a:tc hMerge="1">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7875269"/>
                  </a:ext>
                </a:extLst>
              </a:tr>
              <a:tr h="655824">
                <a:tc vMerge="1">
                  <a:txBody>
                    <a:bodyPr/>
                    <a:lstStyle/>
                    <a:p>
                      <a:endParaRPr lang="zh-TW" altLang="en-US"/>
                    </a:p>
                  </a:txBody>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職業</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gridSpan="10">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zh-TW" altLang="en-US"/>
                    </a:p>
                  </a:txBody>
                  <a:tcP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hMerge="1">
                  <a:txBody>
                    <a:bodyPr/>
                    <a:lstStyle/>
                    <a:p>
                      <a:endParaRPr lang="zh-TW" altLang="en-US"/>
                    </a:p>
                  </a:txBody>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hMerge="1">
                  <a:txBody>
                    <a:bodyPr/>
                    <a:lstStyle/>
                    <a:p>
                      <a:endParaRPr lang="zh-TW" altLang="en-US"/>
                    </a:p>
                  </a:txBody>
                  <a:tcPr/>
                </a:tc>
                <a:tc hMerge="1">
                  <a:txBody>
                    <a:bodyPr/>
                    <a:lstStyle/>
                    <a:p>
                      <a:endParaRPr lang="zh-TW" altLang="en-US"/>
                    </a:p>
                  </a:txBody>
                  <a:tcPr/>
                </a:tc>
                <a:tc hMerge="1">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096015"/>
                  </a:ext>
                </a:extLst>
              </a:tr>
              <a:tr h="655824">
                <a:tc vMerge="1">
                  <a:txBody>
                    <a:bodyPr/>
                    <a:lstStyle/>
                    <a:p>
                      <a:endParaRPr lang="zh-TW" altLang="en-US"/>
                    </a:p>
                  </a:txBody>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專業</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gridSpan="10">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hMerge="1">
                  <a:txBody>
                    <a:bodyPr/>
                    <a:lstStyle/>
                    <a:p>
                      <a:endParaRPr lang="zh-TW" altLang="en-US"/>
                    </a:p>
                  </a:txBody>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hMerge="1">
                  <a:txBody>
                    <a:bodyPr/>
                    <a:lstStyle/>
                    <a:p>
                      <a:endParaRPr lang="zh-TW" altLang="en-US"/>
                    </a:p>
                  </a:txBody>
                  <a:tcPr/>
                </a:tc>
                <a:tc hMerge="1">
                  <a:txBody>
                    <a:bodyPr/>
                    <a:lstStyle/>
                    <a:p>
                      <a:endParaRPr lang="zh-TW" altLang="en-US"/>
                    </a:p>
                  </a:txBody>
                  <a:tcPr/>
                </a:tc>
                <a:tc hMerge="1">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6759632"/>
                  </a:ext>
                </a:extLst>
              </a:tr>
              <a:tr h="655824">
                <a:tc vMerge="1">
                  <a:txBody>
                    <a:bodyPr/>
                    <a:lstStyle/>
                    <a:p>
                      <a:endParaRPr lang="zh-TW" altLang="en-US"/>
                    </a:p>
                  </a:txBody>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地址</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gridSpan="10">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hMerge="1">
                  <a:txBody>
                    <a:bodyPr/>
                    <a:lstStyle/>
                    <a:p>
                      <a:endParaRPr lang="zh-TW" altLang="en-US"/>
                    </a:p>
                  </a:txBody>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hMerge="1">
                  <a:txBody>
                    <a:bodyPr/>
                    <a:lstStyle/>
                    <a:p>
                      <a:endParaRPr lang="zh-TW" altLang="en-US"/>
                    </a:p>
                  </a:txBody>
                  <a:tcPr/>
                </a:tc>
                <a:tc hMerge="1">
                  <a:txBody>
                    <a:bodyPr/>
                    <a:lstStyle/>
                    <a:p>
                      <a:endParaRPr lang="zh-TW" altLang="en-US"/>
                    </a:p>
                  </a:txBody>
                  <a:tcPr/>
                </a:tc>
                <a:tc hMerge="1">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2982641"/>
                  </a:ext>
                </a:extLst>
              </a:tr>
              <a:tr h="629147">
                <a:tc vMerge="1">
                  <a:txBody>
                    <a:bodyPr/>
                    <a:lstStyle/>
                    <a:p>
                      <a:endParaRPr lang="zh-TW" altLang="en-US"/>
                    </a:p>
                  </a:txBody>
                  <a:tcPr/>
                </a:tc>
                <a:tc rowSpan="2">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前一份</a:t>
                      </a:r>
                    </a:p>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工作類型</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gridSpan="3">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algn="ctr">
                        <a:buNone/>
                      </a:pPr>
                      <a:r>
                        <a:rPr lang="zh-TW" sz="1200">
                          <a:solidFill>
                            <a:schemeClr val="tx1"/>
                          </a:solidFill>
                          <a:effectLst/>
                          <a:latin typeface="微軟正黑體" panose="020B0604030504040204" pitchFamily="34" charset="-120"/>
                          <a:ea typeface="微軟正黑體" panose="020B0604030504040204" pitchFamily="34" charset="-120"/>
                        </a:rPr>
                        <a:t>行業經驗</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noFill/>
                  </a:tcPr>
                </a:tc>
                <a:tc hMerge="1">
                  <a:txBody>
                    <a:bodyPr/>
                    <a:lstStyle/>
                    <a:p>
                      <a:pPr algn="ctr">
                        <a:lnSpc>
                          <a:spcPct val="150000"/>
                        </a:lnSpc>
                      </a:pPr>
                      <a:r>
                        <a:rPr lang="zh-TW" sz="1400" dirty="0">
                          <a:solidFill>
                            <a:schemeClr val="tx1"/>
                          </a:solidFill>
                          <a:effectLst/>
                          <a:latin typeface="微軟正黑體" panose="020B0604030504040204" pitchFamily="34" charset="-120"/>
                          <a:ea typeface="微軟正黑體" panose="020B0604030504040204" pitchFamily="34" charset="-120"/>
                        </a:rPr>
                        <a:t>行業經驗</a:t>
                      </a:r>
                      <a:endParaRPr lang="zh-TW" altLang="en-US" sz="1400" dirty="0">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gridSpan="2">
                  <a:txBody>
                    <a:bodyPr/>
                    <a:lstStyle/>
                    <a:p>
                      <a:pPr algn="ctr"/>
                      <a:r>
                        <a:rPr lang="zh-TW" sz="1400" dirty="0">
                          <a:solidFill>
                            <a:schemeClr val="tx1"/>
                          </a:solidFill>
                          <a:effectLst/>
                          <a:latin typeface="微軟正黑體" panose="020B0604030504040204" pitchFamily="34" charset="-120"/>
                          <a:ea typeface="微軟正黑體" panose="020B0604030504040204" pitchFamily="34" charset="-120"/>
                        </a:rPr>
                        <a:t>行業經驗</a:t>
                      </a:r>
                      <a:endParaRPr lang="zh-TW" altLang="en-US" dirty="0"/>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gridSpan="2">
                  <a:txBody>
                    <a:bodyPr/>
                    <a:lstStyle/>
                    <a:p>
                      <a:pPr algn="ctr">
                        <a:lnSpc>
                          <a:spcPct val="150000"/>
                        </a:lnSpc>
                      </a:pPr>
                      <a:r>
                        <a:rPr lang="zh-TW" sz="1400" dirty="0">
                          <a:solidFill>
                            <a:schemeClr val="tx1"/>
                          </a:solidFill>
                          <a:effectLst/>
                          <a:latin typeface="微軟正黑體" panose="020B0604030504040204" pitchFamily="34" charset="-120"/>
                          <a:ea typeface="微軟正黑體" panose="020B0604030504040204" pitchFamily="34" charset="-120"/>
                        </a:rPr>
                        <a:t>年</a:t>
                      </a:r>
                      <a:endParaRPr lang="zh-TW" altLang="en-US" sz="1400" dirty="0"/>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algn="ctr">
                        <a:lnSpc>
                          <a:spcPct val="150000"/>
                        </a:lnSpc>
                      </a:pPr>
                      <a:r>
                        <a:rPr lang="zh-TW" sz="1400" b="1" dirty="0">
                          <a:solidFill>
                            <a:schemeClr val="tx1"/>
                          </a:solidFill>
                          <a:effectLst/>
                          <a:latin typeface="微軟正黑體" panose="020B0604030504040204" pitchFamily="34" charset="-120"/>
                          <a:ea typeface="微軟正黑體" panose="020B0604030504040204" pitchFamily="34" charset="-120"/>
                        </a:rPr>
                        <a:t>目前行業經驗</a:t>
                      </a:r>
                      <a:endParaRPr lang="zh-TW" altLang="en-US" sz="1400" dirty="0">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gridSpan="2">
                  <a:txBody>
                    <a:bodyPr/>
                    <a:lstStyle/>
                    <a:p>
                      <a:pPr algn="ctr"/>
                      <a:r>
                        <a:rPr lang="zh-TW" sz="1400" b="1" dirty="0">
                          <a:solidFill>
                            <a:schemeClr val="tx1"/>
                          </a:solidFill>
                          <a:effectLst/>
                          <a:latin typeface="微軟正黑體" panose="020B0604030504040204" pitchFamily="34" charset="-120"/>
                          <a:ea typeface="微軟正黑體" panose="020B0604030504040204" pitchFamily="34" charset="-120"/>
                        </a:rPr>
                        <a:t>目前行業經驗</a:t>
                      </a:r>
                      <a:endParaRPr lang="zh-TW" altLang="en-US" dirty="0"/>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rowSpan="2" hMerge="1">
                  <a:txBody>
                    <a:bodyPr/>
                    <a:lstStyle/>
                    <a:p>
                      <a:pPr algn="ctr">
                        <a:lnSpc>
                          <a:spcPct val="150000"/>
                        </a:lnSpc>
                        <a:buNone/>
                      </a:pPr>
                      <a:r>
                        <a:rPr lang="zh-TW" sz="1400">
                          <a:solidFill>
                            <a:schemeClr val="tx1"/>
                          </a:solidFill>
                          <a:effectLst/>
                          <a:latin typeface="微軟正黑體" panose="020B0604030504040204" pitchFamily="34" charset="-120"/>
                          <a:ea typeface="微軟正黑體" panose="020B0604030504040204" pitchFamily="34" charset="-120"/>
                        </a:rPr>
                        <a:t>10年</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a:txBody>
                    <a:bodyPr/>
                    <a:lstStyle/>
                    <a:p>
                      <a:pPr algn="ctr">
                        <a:lnSpc>
                          <a:spcPct val="150000"/>
                        </a:lnSpc>
                        <a:buNone/>
                      </a:pPr>
                      <a:r>
                        <a:rPr lang="zh-TW" sz="1400" dirty="0">
                          <a:solidFill>
                            <a:schemeClr val="tx1"/>
                          </a:solidFill>
                          <a:effectLst/>
                          <a:latin typeface="微軟正黑體" panose="020B0604030504040204" pitchFamily="34" charset="-120"/>
                          <a:ea typeface="微軟正黑體" panose="020B0604030504040204" pitchFamily="34" charset="-120"/>
                        </a:rPr>
                        <a:t>年</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84212305"/>
                  </a:ext>
                </a:extLst>
              </a:tr>
              <a:tr h="683929">
                <a:tc vMerge="1">
                  <a:txBody>
                    <a:bodyPr/>
                    <a:lstStyle/>
                    <a:p>
                      <a:endParaRPr lang="zh-TW" altLang="en-US"/>
                    </a:p>
                  </a:txBody>
                  <a:tcPr/>
                </a:tc>
                <a:tc vMerge="1">
                  <a:txBody>
                    <a:bodyPr/>
                    <a:lstStyle/>
                    <a:p>
                      <a:endParaRPr lang="zh-TW" altLang="en-US"/>
                    </a:p>
                  </a:txBody>
                  <a:tcPr/>
                </a:tc>
                <a:tc gridSpan="3">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algn="ctr">
                        <a:buNone/>
                      </a:pPr>
                      <a:r>
                        <a:rPr lang="zh-TW" sz="1200">
                          <a:solidFill>
                            <a:schemeClr val="tx1"/>
                          </a:solidFill>
                          <a:effectLst/>
                          <a:latin typeface="微軟正黑體" panose="020B0604030504040204" pitchFamily="34" charset="-120"/>
                          <a:ea typeface="微軟正黑體" panose="020B0604030504040204" pitchFamily="34" charset="-120"/>
                        </a:rPr>
                        <a:t>行業經驗</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algn="ctr">
                        <a:lnSpc>
                          <a:spcPct val="150000"/>
                        </a:lnSpc>
                      </a:pPr>
                      <a:r>
                        <a:rPr lang="zh-TW" sz="1400" dirty="0">
                          <a:solidFill>
                            <a:schemeClr val="tx1"/>
                          </a:solidFill>
                          <a:effectLst/>
                          <a:latin typeface="微軟正黑體" panose="020B0604030504040204" pitchFamily="34" charset="-120"/>
                          <a:ea typeface="微軟正黑體" panose="020B0604030504040204" pitchFamily="34" charset="-120"/>
                        </a:rPr>
                        <a:t>行業經驗</a:t>
                      </a:r>
                      <a:endParaRPr lang="zh-TW" altLang="en-US" sz="1400" dirty="0">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gridSpan="2">
                  <a:txBody>
                    <a:bodyPr/>
                    <a:lstStyle/>
                    <a:p>
                      <a:pPr algn="ctr"/>
                      <a:r>
                        <a:rPr lang="zh-TW" sz="1400" dirty="0">
                          <a:solidFill>
                            <a:schemeClr val="tx1"/>
                          </a:solidFill>
                          <a:effectLst/>
                          <a:latin typeface="微軟正黑體" panose="020B0604030504040204" pitchFamily="34" charset="-120"/>
                          <a:ea typeface="微軟正黑體" panose="020B0604030504040204" pitchFamily="34" charset="-120"/>
                        </a:rPr>
                        <a:t>行業經驗</a:t>
                      </a:r>
                      <a:endParaRPr lang="zh-TW" altLang="en-US" dirty="0"/>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gridSpan="2">
                  <a:txBody>
                    <a:bodyPr/>
                    <a:lstStyle/>
                    <a:p>
                      <a:pPr algn="ctr">
                        <a:lnSpc>
                          <a:spcPct val="150000"/>
                        </a:lnSpc>
                      </a:pPr>
                      <a:r>
                        <a:rPr lang="zh-TW" sz="1400" dirty="0">
                          <a:solidFill>
                            <a:schemeClr val="tx1"/>
                          </a:solidFill>
                          <a:effectLst/>
                          <a:latin typeface="微軟正黑體" panose="020B0604030504040204" pitchFamily="34" charset="-120"/>
                          <a:ea typeface="微軟正黑體" panose="020B0604030504040204" pitchFamily="34" charset="-120"/>
                        </a:rPr>
                        <a:t>年</a:t>
                      </a:r>
                      <a:endParaRPr lang="zh-TW" altLang="en-US" sz="1400" dirty="0"/>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zh-TW" altLang="en-US"/>
                    </a:p>
                  </a:txBody>
                  <a:tcPr/>
                </a:tc>
                <a:tc gridSpan="2" vMerge="1">
                  <a:txBody>
                    <a:bodyPr/>
                    <a:lstStyle/>
                    <a:p>
                      <a:endParaRPr lang="zh-TW" altLang="en-US"/>
                    </a:p>
                  </a:txBody>
                  <a:tcPr/>
                </a:tc>
                <a:tc hMerge="1"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709252890"/>
                  </a:ext>
                </a:extLst>
              </a:tr>
            </a:tbl>
          </a:graphicData>
        </a:graphic>
      </p:graphicFrame>
      <p:grpSp>
        <p:nvGrpSpPr>
          <p:cNvPr id="13" name="群組 12">
            <a:extLst>
              <a:ext uri="{FF2B5EF4-FFF2-40B4-BE49-F238E27FC236}">
                <a16:creationId xmlns:a16="http://schemas.microsoft.com/office/drawing/2014/main" id="{F8ECC332-99FC-1A11-1ABC-85A75CB0EED3}"/>
              </a:ext>
            </a:extLst>
          </p:cNvPr>
          <p:cNvGrpSpPr/>
          <p:nvPr/>
        </p:nvGrpSpPr>
        <p:grpSpPr>
          <a:xfrm>
            <a:off x="3676074" y="155087"/>
            <a:ext cx="3980871" cy="369332"/>
            <a:chOff x="3676074" y="155087"/>
            <a:chExt cx="3980871" cy="369332"/>
          </a:xfrm>
        </p:grpSpPr>
        <p:sp>
          <p:nvSpPr>
            <p:cNvPr id="4" name="文字方塊 3">
              <a:extLst>
                <a:ext uri="{FF2B5EF4-FFF2-40B4-BE49-F238E27FC236}">
                  <a16:creationId xmlns:a16="http://schemas.microsoft.com/office/drawing/2014/main" id="{1FB45AC8-D979-1202-74A8-7F5C4B5D81DE}"/>
                </a:ext>
              </a:extLst>
            </p:cNvPr>
            <p:cNvSpPr txBox="1"/>
            <p:nvPr/>
          </p:nvSpPr>
          <p:spPr>
            <a:xfrm>
              <a:off x="5818909" y="185865"/>
              <a:ext cx="1838036" cy="307777"/>
            </a:xfrm>
            <a:prstGeom prst="rect">
              <a:avLst/>
            </a:prstGeom>
            <a:noFill/>
          </p:spPr>
          <p:txBody>
            <a:bodyPr wrap="square">
              <a:spAutoFit/>
            </a:bodyPr>
            <a:lstStyle/>
            <a:p>
              <a:r>
                <a:rPr kumimoji="1" lang="zh-TW" altLang="zh-TW" sz="1400" dirty="0">
                  <a:solidFill>
                    <a:schemeClr val="bg1">
                      <a:lumMod val="50000"/>
                    </a:schemeClr>
                  </a:solidFill>
                  <a:latin typeface="Century Gothic" panose="020B0502020202020204" pitchFamily="34" charset="0"/>
                  <a:ea typeface="微軟正黑體" panose="020B0604030504040204" pitchFamily="34" charset="-120"/>
                </a:rPr>
                <a:t>Biography Sheet</a:t>
              </a:r>
              <a:r>
                <a:rPr kumimoji="1" lang="zh-TW" altLang="en-US" sz="1400" dirty="0">
                  <a:solidFill>
                    <a:schemeClr val="bg1">
                      <a:lumMod val="50000"/>
                    </a:schemeClr>
                  </a:solidFill>
                  <a:latin typeface="Century Gothic" panose="020B0502020202020204" pitchFamily="34" charset="0"/>
                  <a:ea typeface="微軟正黑體" panose="020B0604030504040204" pitchFamily="34" charset="-120"/>
                </a:rPr>
                <a:t> </a:t>
              </a:r>
              <a:r>
                <a:rPr kumimoji="1" lang="en-US" altLang="zh-TW" sz="1400" dirty="0">
                  <a:solidFill>
                    <a:schemeClr val="bg1">
                      <a:lumMod val="50000"/>
                    </a:schemeClr>
                  </a:solidFill>
                  <a:latin typeface="Century Gothic" panose="020B0502020202020204" pitchFamily="34" charset="0"/>
                  <a:ea typeface="微軟正黑體" panose="020B0604030504040204" pitchFamily="34" charset="-120"/>
                </a:rPr>
                <a:t>1</a:t>
              </a:r>
              <a:endParaRPr kumimoji="1" lang="zh-TW" altLang="zh-TW" sz="1400" dirty="0">
                <a:solidFill>
                  <a:schemeClr val="bg1">
                    <a:lumMod val="50000"/>
                  </a:schemeClr>
                </a:solidFill>
                <a:latin typeface="Century Gothic" panose="020B0502020202020204" pitchFamily="34" charset="0"/>
                <a:ea typeface="微軟正黑體" panose="020B0604030504040204" pitchFamily="34" charset="-120"/>
              </a:endParaRPr>
            </a:p>
          </p:txBody>
        </p:sp>
        <p:sp>
          <p:nvSpPr>
            <p:cNvPr id="8" name="文字方塊 7">
              <a:extLst>
                <a:ext uri="{FF2B5EF4-FFF2-40B4-BE49-F238E27FC236}">
                  <a16:creationId xmlns:a16="http://schemas.microsoft.com/office/drawing/2014/main" id="{6B149E66-9031-9F14-72B9-9C7FD5C55BD1}"/>
                </a:ext>
              </a:extLst>
            </p:cNvPr>
            <p:cNvSpPr txBox="1"/>
            <p:nvPr/>
          </p:nvSpPr>
          <p:spPr>
            <a:xfrm>
              <a:off x="3676074" y="155087"/>
              <a:ext cx="1962728" cy="369332"/>
            </a:xfrm>
            <a:prstGeom prst="rect">
              <a:avLst/>
            </a:prstGeom>
            <a:noFill/>
          </p:spPr>
          <p:txBody>
            <a:bodyPr wrap="square">
              <a:spAutoFit/>
            </a:bodyPr>
            <a:lstStyle/>
            <a:p>
              <a:pPr algn="r"/>
              <a:r>
                <a:rPr kumimoji="1" lang="zh-TW" altLang="zh-TW" sz="1800" b="1" dirty="0">
                  <a:solidFill>
                    <a:srgbClr val="C00000"/>
                  </a:solidFill>
                  <a:latin typeface="微軟正黑體" panose="020B0604030504040204" pitchFamily="34" charset="-120"/>
                  <a:ea typeface="微軟正黑體" panose="020B0604030504040204" pitchFamily="34" charset="-120"/>
                </a:rPr>
                <a:t>會員資料表</a:t>
              </a:r>
              <a:r>
                <a:rPr kumimoji="1" lang="zh-TW" altLang="en-US" sz="1800" b="1" dirty="0">
                  <a:solidFill>
                    <a:srgbClr val="C00000"/>
                  </a:solidFill>
                  <a:latin typeface="微軟正黑體" panose="020B0604030504040204" pitchFamily="34" charset="-120"/>
                  <a:ea typeface="微軟正黑體" panose="020B0604030504040204" pitchFamily="34" charset="-120"/>
                </a:rPr>
                <a:t> </a:t>
              </a:r>
              <a:r>
                <a:rPr kumimoji="1" lang="en-US" altLang="zh-TW" sz="1800" b="1" dirty="0">
                  <a:solidFill>
                    <a:srgbClr val="C00000"/>
                  </a:solidFill>
                  <a:latin typeface="微軟正黑體" panose="020B0604030504040204" pitchFamily="34" charset="-120"/>
                  <a:ea typeface="微軟正黑體" panose="020B0604030504040204" pitchFamily="34" charset="-120"/>
                </a:rPr>
                <a:t>1</a:t>
              </a:r>
              <a:endParaRPr lang="zh-TW" altLang="en-US" dirty="0"/>
            </a:p>
          </p:txBody>
        </p:sp>
        <p:cxnSp>
          <p:nvCxnSpPr>
            <p:cNvPr id="10" name="直線接點 9">
              <a:extLst>
                <a:ext uri="{FF2B5EF4-FFF2-40B4-BE49-F238E27FC236}">
                  <a16:creationId xmlns:a16="http://schemas.microsoft.com/office/drawing/2014/main" id="{DE02CE43-F765-BB4E-B004-A6EB952A5CE8}"/>
                </a:ext>
              </a:extLst>
            </p:cNvPr>
            <p:cNvCxnSpPr>
              <a:cxnSpLocks/>
            </p:cNvCxnSpPr>
            <p:nvPr/>
          </p:nvCxnSpPr>
          <p:spPr>
            <a:xfrm>
              <a:off x="5698837" y="249383"/>
              <a:ext cx="0" cy="195009"/>
            </a:xfrm>
            <a:prstGeom prst="line">
              <a:avLst/>
            </a:prstGeom>
            <a:ln w="127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sp>
        <p:nvSpPr>
          <p:cNvPr id="16" name="文字方塊 15">
            <a:extLst>
              <a:ext uri="{FF2B5EF4-FFF2-40B4-BE49-F238E27FC236}">
                <a16:creationId xmlns:a16="http://schemas.microsoft.com/office/drawing/2014/main" id="{33633AF0-52FE-E8CF-40BD-5E4AA421713F}"/>
              </a:ext>
            </a:extLst>
          </p:cNvPr>
          <p:cNvSpPr txBox="1"/>
          <p:nvPr/>
        </p:nvSpPr>
        <p:spPr>
          <a:xfrm>
            <a:off x="190500" y="886784"/>
            <a:ext cx="3939308" cy="276999"/>
          </a:xfrm>
          <a:prstGeom prst="rect">
            <a:avLst/>
          </a:prstGeom>
          <a:noFill/>
        </p:spPr>
        <p:txBody>
          <a:bodyPr wrap="square">
            <a:spAutoFit/>
          </a:bodyPr>
          <a:lstStyle/>
          <a:p>
            <a:r>
              <a:rPr kumimoji="1" lang="en-US" altLang="zh-TW" sz="1200" dirty="0">
                <a:solidFill>
                  <a:schemeClr val="bg1">
                    <a:lumMod val="65000"/>
                  </a:schemeClr>
                </a:solidFill>
                <a:latin typeface="微軟正黑體" panose="020B0604030504040204" pitchFamily="34" charset="-120"/>
                <a:ea typeface="微軟正黑體" panose="020B0604030504040204" pitchFamily="34" charset="-120"/>
              </a:rPr>
              <a:t>1.</a:t>
            </a:r>
            <a:r>
              <a:rPr kumimoji="1" lang="zh-TW" altLang="en-US" sz="1200" dirty="0">
                <a:solidFill>
                  <a:schemeClr val="bg1">
                    <a:lumMod val="65000"/>
                  </a:schemeClr>
                </a:solidFill>
                <a:latin typeface="微軟正黑體" panose="020B0604030504040204" pitchFamily="34" charset="-120"/>
                <a:ea typeface="微軟正黑體" panose="020B0604030504040204" pitchFamily="34" charset="-120"/>
              </a:rPr>
              <a:t>商業資訊  </a:t>
            </a:r>
            <a:r>
              <a:rPr kumimoji="1" lang="en-US" altLang="zh-TW" sz="1200" dirty="0">
                <a:solidFill>
                  <a:schemeClr val="bg1">
                    <a:lumMod val="65000"/>
                  </a:schemeClr>
                </a:solidFill>
                <a:latin typeface="微軟正黑體" panose="020B0604030504040204" pitchFamily="34" charset="-120"/>
                <a:ea typeface="微軟正黑體" panose="020B0604030504040204" pitchFamily="34" charset="-120"/>
              </a:rPr>
              <a:t>Business Information </a:t>
            </a:r>
            <a:endParaRPr kumimoji="1" lang="zh-TW" altLang="en-US" sz="1200" dirty="0">
              <a:solidFill>
                <a:schemeClr val="bg1">
                  <a:lumMod val="65000"/>
                </a:schemeClr>
              </a:solidFill>
              <a:latin typeface="微軟正黑體" panose="020B0604030504040204" pitchFamily="34" charset="-120"/>
              <a:ea typeface="微軟正黑體" panose="020B0604030504040204" pitchFamily="34" charset="-120"/>
            </a:endParaRPr>
          </a:p>
        </p:txBody>
      </p:sp>
      <p:sp>
        <p:nvSpPr>
          <p:cNvPr id="6" name="文字方塊 5">
            <a:extLst>
              <a:ext uri="{FF2B5EF4-FFF2-40B4-BE49-F238E27FC236}">
                <a16:creationId xmlns:a16="http://schemas.microsoft.com/office/drawing/2014/main" id="{3A468B9A-C6BA-6818-7543-C51CB045A2AC}"/>
              </a:ext>
            </a:extLst>
          </p:cNvPr>
          <p:cNvSpPr txBox="1"/>
          <p:nvPr/>
        </p:nvSpPr>
        <p:spPr>
          <a:xfrm>
            <a:off x="190501" y="6216774"/>
            <a:ext cx="5905500" cy="315151"/>
          </a:xfrm>
          <a:prstGeom prst="rect">
            <a:avLst/>
          </a:prstGeom>
          <a:noFill/>
        </p:spPr>
        <p:txBody>
          <a:bodyPr wrap="square">
            <a:spAutoFit/>
          </a:bodyPr>
          <a:lstStyle/>
          <a:p>
            <a:pPr indent="0">
              <a:lnSpc>
                <a:spcPct val="150000"/>
              </a:lnSpc>
              <a:buSzPts val="3600"/>
            </a:pPr>
            <a:r>
              <a:rPr lang="en-US" altLang="zh-TW" sz="1100" dirty="0">
                <a:solidFill>
                  <a:schemeClr val="bg1">
                    <a:lumMod val="65000"/>
                  </a:schemeClr>
                </a:solidFill>
                <a:latin typeface="微軟正黑體" panose="020B0604030504040204" pitchFamily="34" charset="-120"/>
                <a:ea typeface="微軟正黑體" panose="020B0604030504040204" pitchFamily="34" charset="-120"/>
              </a:rPr>
              <a:t>1.</a:t>
            </a:r>
            <a:r>
              <a:rPr lang="zh-TW" altLang="en-US" sz="1100" dirty="0">
                <a:solidFill>
                  <a:schemeClr val="bg1">
                    <a:lumMod val="65000"/>
                  </a:schemeClr>
                </a:solidFill>
                <a:latin typeface="微軟正黑體" panose="020B0604030504040204" pitchFamily="34" charset="-120"/>
                <a:ea typeface="微軟正黑體" panose="020B0604030504040204" pitchFamily="34" charset="-120"/>
              </a:rPr>
              <a:t>「前一份工作類型」 ，以工作時間最長或與目前事業有相關的工作。</a:t>
            </a:r>
            <a:endParaRPr lang="en-US" altLang="zh-TW" sz="1100" dirty="0">
              <a:solidFill>
                <a:schemeClr val="bg1">
                  <a:lumMod val="6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367021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65C2A-AA11-4D69-DF2E-6BCD5642657A}"/>
            </a:ext>
          </a:extLst>
        </p:cNvPr>
        <p:cNvGrpSpPr/>
        <p:nvPr/>
      </p:nvGrpSpPr>
      <p:grpSpPr>
        <a:xfrm>
          <a:off x="0" y="0"/>
          <a:ext cx="0" cy="0"/>
          <a:chOff x="0" y="0"/>
          <a:chExt cx="0" cy="0"/>
        </a:xfrm>
      </p:grpSpPr>
      <p:grpSp>
        <p:nvGrpSpPr>
          <p:cNvPr id="13" name="群組 12">
            <a:extLst>
              <a:ext uri="{FF2B5EF4-FFF2-40B4-BE49-F238E27FC236}">
                <a16:creationId xmlns:a16="http://schemas.microsoft.com/office/drawing/2014/main" id="{ADE16A48-FF62-7859-9A19-F0DDD6E43847}"/>
              </a:ext>
            </a:extLst>
          </p:cNvPr>
          <p:cNvGrpSpPr/>
          <p:nvPr/>
        </p:nvGrpSpPr>
        <p:grpSpPr>
          <a:xfrm>
            <a:off x="3703782" y="155087"/>
            <a:ext cx="3953163" cy="369332"/>
            <a:chOff x="3703782" y="155087"/>
            <a:chExt cx="3953163" cy="369332"/>
          </a:xfrm>
        </p:grpSpPr>
        <p:sp>
          <p:nvSpPr>
            <p:cNvPr id="4" name="文字方塊 3">
              <a:extLst>
                <a:ext uri="{FF2B5EF4-FFF2-40B4-BE49-F238E27FC236}">
                  <a16:creationId xmlns:a16="http://schemas.microsoft.com/office/drawing/2014/main" id="{461C5D7D-E5C1-176D-5C00-B9D5FB5AB7A2}"/>
                </a:ext>
              </a:extLst>
            </p:cNvPr>
            <p:cNvSpPr txBox="1"/>
            <p:nvPr/>
          </p:nvSpPr>
          <p:spPr>
            <a:xfrm>
              <a:off x="5818909" y="185865"/>
              <a:ext cx="1838036" cy="307777"/>
            </a:xfrm>
            <a:prstGeom prst="rect">
              <a:avLst/>
            </a:prstGeom>
            <a:noFill/>
          </p:spPr>
          <p:txBody>
            <a:bodyPr wrap="square">
              <a:spAutoFit/>
            </a:bodyPr>
            <a:lstStyle/>
            <a:p>
              <a:r>
                <a:rPr kumimoji="1" lang="zh-TW" altLang="zh-TW" sz="1400" dirty="0">
                  <a:solidFill>
                    <a:schemeClr val="bg1">
                      <a:lumMod val="50000"/>
                    </a:schemeClr>
                  </a:solidFill>
                  <a:latin typeface="Century Gothic" panose="020B0502020202020204" pitchFamily="34" charset="0"/>
                  <a:ea typeface="微軟正黑體" panose="020B0604030504040204" pitchFamily="34" charset="-120"/>
                </a:rPr>
                <a:t>Biography Sheet</a:t>
              </a:r>
              <a:r>
                <a:rPr kumimoji="1" lang="zh-TW" altLang="en-US" sz="1400" dirty="0">
                  <a:solidFill>
                    <a:schemeClr val="bg1">
                      <a:lumMod val="50000"/>
                    </a:schemeClr>
                  </a:solidFill>
                  <a:latin typeface="Century Gothic" panose="020B0502020202020204" pitchFamily="34" charset="0"/>
                  <a:ea typeface="微軟正黑體" panose="020B0604030504040204" pitchFamily="34" charset="-120"/>
                </a:rPr>
                <a:t> </a:t>
              </a:r>
              <a:r>
                <a:rPr kumimoji="1" lang="en-US" altLang="zh-TW" sz="1400" dirty="0">
                  <a:solidFill>
                    <a:schemeClr val="bg1">
                      <a:lumMod val="50000"/>
                    </a:schemeClr>
                  </a:solidFill>
                  <a:latin typeface="Century Gothic" panose="020B0502020202020204" pitchFamily="34" charset="0"/>
                  <a:ea typeface="微軟正黑體" panose="020B0604030504040204" pitchFamily="34" charset="-120"/>
                </a:rPr>
                <a:t>2</a:t>
              </a:r>
              <a:endParaRPr kumimoji="1" lang="zh-TW" altLang="zh-TW" sz="1400" dirty="0">
                <a:solidFill>
                  <a:schemeClr val="bg1">
                    <a:lumMod val="50000"/>
                  </a:schemeClr>
                </a:solidFill>
                <a:latin typeface="Century Gothic" panose="020B0502020202020204" pitchFamily="34" charset="0"/>
                <a:ea typeface="微軟正黑體" panose="020B0604030504040204" pitchFamily="34" charset="-120"/>
              </a:endParaRPr>
            </a:p>
          </p:txBody>
        </p:sp>
        <p:sp>
          <p:nvSpPr>
            <p:cNvPr id="8" name="文字方塊 7">
              <a:extLst>
                <a:ext uri="{FF2B5EF4-FFF2-40B4-BE49-F238E27FC236}">
                  <a16:creationId xmlns:a16="http://schemas.microsoft.com/office/drawing/2014/main" id="{E39AF8AE-EB81-ED87-122C-90CFC8E2493A}"/>
                </a:ext>
              </a:extLst>
            </p:cNvPr>
            <p:cNvSpPr txBox="1"/>
            <p:nvPr/>
          </p:nvSpPr>
          <p:spPr>
            <a:xfrm>
              <a:off x="3703782" y="155087"/>
              <a:ext cx="1935019" cy="369332"/>
            </a:xfrm>
            <a:prstGeom prst="rect">
              <a:avLst/>
            </a:prstGeom>
            <a:noFill/>
          </p:spPr>
          <p:txBody>
            <a:bodyPr wrap="square">
              <a:spAutoFit/>
            </a:bodyPr>
            <a:lstStyle/>
            <a:p>
              <a:pPr algn="r"/>
              <a:r>
                <a:rPr kumimoji="1" lang="zh-TW" altLang="zh-TW" sz="1800" b="1" dirty="0">
                  <a:solidFill>
                    <a:srgbClr val="C00000"/>
                  </a:solidFill>
                  <a:latin typeface="微軟正黑體" panose="020B0604030504040204" pitchFamily="34" charset="-120"/>
                  <a:ea typeface="微軟正黑體" panose="020B0604030504040204" pitchFamily="34" charset="-120"/>
                </a:rPr>
                <a:t>會員資料表</a:t>
              </a:r>
              <a:r>
                <a:rPr kumimoji="1" lang="en-US" altLang="zh-TW" sz="1800" b="1" dirty="0">
                  <a:solidFill>
                    <a:srgbClr val="C00000"/>
                  </a:solidFill>
                  <a:latin typeface="微軟正黑體" panose="020B0604030504040204" pitchFamily="34" charset="-120"/>
                  <a:ea typeface="微軟正黑體" panose="020B0604030504040204" pitchFamily="34" charset="-120"/>
                </a:rPr>
                <a:t> 2</a:t>
              </a:r>
              <a:endParaRPr lang="zh-TW" altLang="en-US" dirty="0"/>
            </a:p>
          </p:txBody>
        </p:sp>
        <p:cxnSp>
          <p:nvCxnSpPr>
            <p:cNvPr id="10" name="直線接點 9">
              <a:extLst>
                <a:ext uri="{FF2B5EF4-FFF2-40B4-BE49-F238E27FC236}">
                  <a16:creationId xmlns:a16="http://schemas.microsoft.com/office/drawing/2014/main" id="{31CC02CB-DC1F-6F90-FB3E-F73457A66E54}"/>
                </a:ext>
              </a:extLst>
            </p:cNvPr>
            <p:cNvCxnSpPr>
              <a:cxnSpLocks/>
            </p:cNvCxnSpPr>
            <p:nvPr/>
          </p:nvCxnSpPr>
          <p:spPr>
            <a:xfrm>
              <a:off x="5698837" y="249383"/>
              <a:ext cx="0" cy="195009"/>
            </a:xfrm>
            <a:prstGeom prst="line">
              <a:avLst/>
            </a:prstGeom>
            <a:ln w="127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aphicFrame>
        <p:nvGraphicFramePr>
          <p:cNvPr id="5" name="表格 4">
            <a:extLst>
              <a:ext uri="{FF2B5EF4-FFF2-40B4-BE49-F238E27FC236}">
                <a16:creationId xmlns:a16="http://schemas.microsoft.com/office/drawing/2014/main" id="{F1E85E75-7757-B909-83DD-030A2A90F02F}"/>
              </a:ext>
            </a:extLst>
          </p:cNvPr>
          <p:cNvGraphicFramePr>
            <a:graphicFrameLocks noGrp="1"/>
          </p:cNvGraphicFramePr>
          <p:nvPr>
            <p:extLst>
              <p:ext uri="{D42A27DB-BD31-4B8C-83A1-F6EECF244321}">
                <p14:modId xmlns:p14="http://schemas.microsoft.com/office/powerpoint/2010/main" val="1891436073"/>
              </p:ext>
            </p:extLst>
          </p:nvPr>
        </p:nvGraphicFramePr>
        <p:xfrm>
          <a:off x="190500" y="1163782"/>
          <a:ext cx="11810999" cy="4983018"/>
        </p:xfrm>
        <a:graphic>
          <a:graphicData uri="http://schemas.openxmlformats.org/drawingml/2006/table">
            <a:tbl>
              <a:tblPr bandRow="1">
                <a:tableStyleId>{5C22544A-7EE6-4342-B048-85BDC9FD1C3A}</a:tableStyleId>
              </a:tblPr>
              <a:tblGrid>
                <a:gridCol w="295274">
                  <a:extLst>
                    <a:ext uri="{9D8B030D-6E8A-4147-A177-3AD203B41FA5}">
                      <a16:colId xmlns:a16="http://schemas.microsoft.com/office/drawing/2014/main" val="2143743268"/>
                    </a:ext>
                  </a:extLst>
                </a:gridCol>
                <a:gridCol w="1038225">
                  <a:extLst>
                    <a:ext uri="{9D8B030D-6E8A-4147-A177-3AD203B41FA5}">
                      <a16:colId xmlns:a16="http://schemas.microsoft.com/office/drawing/2014/main" val="152417606"/>
                    </a:ext>
                  </a:extLst>
                </a:gridCol>
                <a:gridCol w="7302367">
                  <a:extLst>
                    <a:ext uri="{9D8B030D-6E8A-4147-A177-3AD203B41FA5}">
                      <a16:colId xmlns:a16="http://schemas.microsoft.com/office/drawing/2014/main" val="995979674"/>
                    </a:ext>
                  </a:extLst>
                </a:gridCol>
                <a:gridCol w="965088">
                  <a:extLst>
                    <a:ext uri="{9D8B030D-6E8A-4147-A177-3AD203B41FA5}">
                      <a16:colId xmlns:a16="http://schemas.microsoft.com/office/drawing/2014/main" val="3884452428"/>
                    </a:ext>
                  </a:extLst>
                </a:gridCol>
                <a:gridCol w="936647">
                  <a:extLst>
                    <a:ext uri="{9D8B030D-6E8A-4147-A177-3AD203B41FA5}">
                      <a16:colId xmlns:a16="http://schemas.microsoft.com/office/drawing/2014/main" val="1903757958"/>
                    </a:ext>
                  </a:extLst>
                </a:gridCol>
                <a:gridCol w="1273398">
                  <a:extLst>
                    <a:ext uri="{9D8B030D-6E8A-4147-A177-3AD203B41FA5}">
                      <a16:colId xmlns:a16="http://schemas.microsoft.com/office/drawing/2014/main" val="1399043124"/>
                    </a:ext>
                  </a:extLst>
                </a:gridCol>
              </a:tblGrid>
              <a:tr h="830503">
                <a:tc rowSpan="6">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個人資訊</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配偶</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gridSpan="4">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zh-TW" altLang="en-US"/>
                    </a:p>
                  </a:txBody>
                  <a:tcP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604824438"/>
                  </a:ext>
                </a:extLst>
              </a:tr>
              <a:tr h="830503">
                <a:tc vMerge="1">
                  <a:txBody>
                    <a:bodyPr/>
                    <a:lstStyle/>
                    <a:p>
                      <a:endParaRPr lang="zh-TW" altLang="en-US"/>
                    </a:p>
                  </a:txBody>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孩子</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gridSpan="4">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879427110"/>
                  </a:ext>
                </a:extLst>
              </a:tr>
              <a:tr h="830503">
                <a:tc vMerge="1">
                  <a:txBody>
                    <a:bodyPr/>
                    <a:lstStyle/>
                    <a:p>
                      <a:endParaRPr lang="zh-TW" altLang="en-US"/>
                    </a:p>
                  </a:txBody>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寵物</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gridSpan="4">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412607533"/>
                  </a:ext>
                </a:extLst>
              </a:tr>
              <a:tr h="830503">
                <a:tc vMerge="1">
                  <a:txBody>
                    <a:bodyPr/>
                    <a:lstStyle/>
                    <a:p>
                      <a:endParaRPr lang="zh-TW" altLang="en-US"/>
                    </a:p>
                  </a:txBody>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業餘愛好</a:t>
                      </a:r>
                    </a:p>
                  </a:txBody>
                  <a:tcPr marL="30237" marR="30237" marT="0" marB="0" anchor="ctr">
                    <a:lnL w="3175"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gridSpan="3">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hMerge="1">
                  <a:txBody>
                    <a:bodyPr/>
                    <a:lstStyle/>
                    <a:p>
                      <a:endParaRPr lang="zh-TW" altLang="en-US"/>
                    </a:p>
                  </a:txBody>
                  <a:tcPr/>
                </a:tc>
                <a:tc>
                  <a:txBody>
                    <a:bodyPr/>
                    <a:lstStyle/>
                    <a:p>
                      <a:pPr algn="ctr">
                        <a:lnSpc>
                          <a:spcPct val="150000"/>
                        </a:lnSpc>
                        <a:buNone/>
                      </a:pPr>
                      <a:r>
                        <a:rPr lang="zh-TW" altLang="en-US" sz="1400" dirty="0">
                          <a:solidFill>
                            <a:schemeClr val="bg1">
                              <a:lumMod val="75000"/>
                            </a:schemeClr>
                          </a:solidFill>
                          <a:effectLst/>
                          <a:latin typeface="微軟正黑體" panose="020B0604030504040204" pitchFamily="34" charset="-120"/>
                          <a:ea typeface="微軟正黑體" panose="020B0604030504040204" pitchFamily="34" charset="-120"/>
                        </a:rPr>
                        <a:t>個人</a:t>
                      </a:r>
                      <a:endParaRPr lang="zh-TW" sz="1400" dirty="0">
                        <a:solidFill>
                          <a:schemeClr val="bg1">
                            <a:lumMod val="75000"/>
                          </a:schemeClr>
                        </a:solidFill>
                        <a:effectLst/>
                        <a:latin typeface="微軟正黑體" panose="020B0604030504040204" pitchFamily="34" charset="-120"/>
                        <a:ea typeface="微軟正黑體" panose="020B0604030504040204" pitchFamily="34" charset="-120"/>
                      </a:endParaRPr>
                    </a:p>
                  </a:txBody>
                  <a:tcPr marL="30237" marR="30237"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7377523"/>
                  </a:ext>
                </a:extLst>
              </a:tr>
              <a:tr h="830503">
                <a:tc vMerge="1">
                  <a:txBody>
                    <a:bodyPr/>
                    <a:lstStyle/>
                    <a:p>
                      <a:endParaRPr lang="zh-TW" altLang="en-US"/>
                    </a:p>
                  </a:txBody>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感興趣活動</a:t>
                      </a:r>
                    </a:p>
                  </a:txBody>
                  <a:tcPr marL="30237" marR="30237" marT="0" marB="0" anchor="ctr">
                    <a:lnL w="3175"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gridSpan="3">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hMerge="1">
                  <a:txBody>
                    <a:bodyPr/>
                    <a:lstStyle/>
                    <a:p>
                      <a:endParaRPr lang="zh-TW" altLang="en-US"/>
                    </a:p>
                  </a:txBody>
                  <a:tcPr/>
                </a:tc>
                <a:tc>
                  <a:txBody>
                    <a:bodyPr/>
                    <a:lstStyle/>
                    <a:p>
                      <a:pPr algn="ctr">
                        <a:lnSpc>
                          <a:spcPct val="150000"/>
                        </a:lnSpc>
                        <a:buNone/>
                      </a:pPr>
                      <a:r>
                        <a:rPr lang="zh-TW" altLang="en-US" sz="1400" dirty="0">
                          <a:solidFill>
                            <a:schemeClr val="bg1">
                              <a:lumMod val="75000"/>
                            </a:schemeClr>
                          </a:solidFill>
                          <a:effectLst/>
                          <a:latin typeface="微軟正黑體" panose="020B0604030504040204" pitchFamily="34" charset="-120"/>
                          <a:ea typeface="微軟正黑體" panose="020B0604030504040204" pitchFamily="34" charset="-120"/>
                        </a:rPr>
                        <a:t>團體</a:t>
                      </a:r>
                      <a:endParaRPr lang="zh-TW" sz="1400" dirty="0">
                        <a:solidFill>
                          <a:schemeClr val="bg1">
                            <a:lumMod val="75000"/>
                          </a:schemeClr>
                        </a:solidFill>
                        <a:effectLst/>
                        <a:latin typeface="微軟正黑體" panose="020B0604030504040204" pitchFamily="34" charset="-120"/>
                        <a:ea typeface="微軟正黑體" panose="020B0604030504040204" pitchFamily="34" charset="-120"/>
                      </a:endParaRPr>
                    </a:p>
                  </a:txBody>
                  <a:tcPr marL="30237" marR="30237" marT="0" marB="0"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133952"/>
                  </a:ext>
                </a:extLst>
              </a:tr>
              <a:tr h="830503">
                <a:tc vMerge="1">
                  <a:txBody>
                    <a:bodyPr/>
                    <a:lstStyle/>
                    <a:p>
                      <a:endParaRPr lang="zh-TW" altLang="en-US"/>
                    </a:p>
                  </a:txBody>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居住地</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居住年限</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ctr">
                        <a:lnSpc>
                          <a:spcPct val="150000"/>
                        </a:lnSpc>
                        <a:buNone/>
                      </a:pPr>
                      <a:r>
                        <a:rPr lang="zh-TW" sz="1400" dirty="0">
                          <a:solidFill>
                            <a:schemeClr val="tx1"/>
                          </a:solidFill>
                          <a:effectLst/>
                          <a:latin typeface="微軟正黑體" panose="020B0604030504040204" pitchFamily="34" charset="-120"/>
                          <a:ea typeface="微軟正黑體" panose="020B0604030504040204" pitchFamily="34" charset="-120"/>
                        </a:rPr>
                        <a:t>年</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zh-TW" altLang="en-US"/>
                    </a:p>
                  </a:txBody>
                  <a:tcPr/>
                </a:tc>
                <a:extLst>
                  <a:ext uri="{0D108BD9-81ED-4DB2-BD59-A6C34878D82A}">
                    <a16:rowId xmlns:a16="http://schemas.microsoft.com/office/drawing/2014/main" val="3369709783"/>
                  </a:ext>
                </a:extLst>
              </a:tr>
            </a:tbl>
          </a:graphicData>
        </a:graphic>
      </p:graphicFrame>
      <p:sp>
        <p:nvSpPr>
          <p:cNvPr id="6" name="文字方塊 5">
            <a:extLst>
              <a:ext uri="{FF2B5EF4-FFF2-40B4-BE49-F238E27FC236}">
                <a16:creationId xmlns:a16="http://schemas.microsoft.com/office/drawing/2014/main" id="{6310366D-04D0-7ADB-F31A-057ED3E218B9}"/>
              </a:ext>
            </a:extLst>
          </p:cNvPr>
          <p:cNvSpPr txBox="1"/>
          <p:nvPr/>
        </p:nvSpPr>
        <p:spPr>
          <a:xfrm>
            <a:off x="190500" y="886784"/>
            <a:ext cx="3939308" cy="276999"/>
          </a:xfrm>
          <a:prstGeom prst="rect">
            <a:avLst/>
          </a:prstGeom>
          <a:noFill/>
        </p:spPr>
        <p:txBody>
          <a:bodyPr wrap="square">
            <a:spAutoFit/>
          </a:bodyPr>
          <a:lstStyle/>
          <a:p>
            <a:r>
              <a:rPr kumimoji="1" lang="en-US" altLang="zh-TW" sz="1200" dirty="0">
                <a:solidFill>
                  <a:schemeClr val="bg1">
                    <a:lumMod val="65000"/>
                  </a:schemeClr>
                </a:solidFill>
                <a:latin typeface="微軟正黑體" panose="020B0604030504040204" pitchFamily="34" charset="-120"/>
                <a:ea typeface="微軟正黑體" panose="020B0604030504040204" pitchFamily="34" charset="-120"/>
              </a:rPr>
              <a:t>2.</a:t>
            </a:r>
            <a:r>
              <a:rPr kumimoji="1" lang="zh-TW" altLang="en-US" sz="1200" dirty="0">
                <a:solidFill>
                  <a:schemeClr val="bg1">
                    <a:lumMod val="65000"/>
                  </a:schemeClr>
                </a:solidFill>
                <a:latin typeface="微軟正黑體" panose="020B0604030504040204" pitchFamily="34" charset="-120"/>
                <a:ea typeface="微軟正黑體" panose="020B0604030504040204" pitchFamily="34" charset="-120"/>
              </a:rPr>
              <a:t>個人資訊  </a:t>
            </a:r>
            <a:r>
              <a:rPr kumimoji="1" lang="en-US" altLang="zh-TW" sz="1200" dirty="0">
                <a:solidFill>
                  <a:schemeClr val="bg1">
                    <a:lumMod val="65000"/>
                  </a:schemeClr>
                </a:solidFill>
                <a:latin typeface="微軟正黑體" panose="020B0604030504040204" pitchFamily="34" charset="-120"/>
                <a:ea typeface="微軟正黑體" panose="020B0604030504040204" pitchFamily="34" charset="-120"/>
              </a:rPr>
              <a:t>Personal Information </a:t>
            </a:r>
            <a:endParaRPr kumimoji="1" lang="zh-TW" altLang="en-US" sz="1200" dirty="0">
              <a:solidFill>
                <a:schemeClr val="bg1">
                  <a:lumMod val="65000"/>
                </a:schemeClr>
              </a:solidFill>
              <a:latin typeface="微軟正黑體" panose="020B0604030504040204" pitchFamily="34" charset="-120"/>
              <a:ea typeface="微軟正黑體" panose="020B0604030504040204" pitchFamily="34" charset="-120"/>
            </a:endParaRPr>
          </a:p>
        </p:txBody>
      </p:sp>
      <p:sp>
        <p:nvSpPr>
          <p:cNvPr id="2" name="文字方塊 1">
            <a:extLst>
              <a:ext uri="{FF2B5EF4-FFF2-40B4-BE49-F238E27FC236}">
                <a16:creationId xmlns:a16="http://schemas.microsoft.com/office/drawing/2014/main" id="{68C8B9DD-901E-8553-1F3D-E99DB6D29EF4}"/>
              </a:ext>
            </a:extLst>
          </p:cNvPr>
          <p:cNvSpPr txBox="1"/>
          <p:nvPr/>
        </p:nvSpPr>
        <p:spPr>
          <a:xfrm>
            <a:off x="190501" y="6216774"/>
            <a:ext cx="5905500" cy="569067"/>
          </a:xfrm>
          <a:prstGeom prst="rect">
            <a:avLst/>
          </a:prstGeom>
          <a:noFill/>
        </p:spPr>
        <p:txBody>
          <a:bodyPr wrap="square">
            <a:spAutoFit/>
          </a:bodyPr>
          <a:lstStyle/>
          <a:p>
            <a:pPr>
              <a:lnSpc>
                <a:spcPct val="150000"/>
              </a:lnSpc>
              <a:buSzPts val="3600"/>
            </a:pPr>
            <a: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t>1.</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a:t>
            </a:r>
            <a:r>
              <a:rPr lang="zh-TW" altLang="en-US" sz="1100" dirty="0">
                <a:solidFill>
                  <a:schemeClr val="bg1">
                    <a:lumMod val="65000"/>
                  </a:schemeClr>
                </a:solidFill>
                <a:latin typeface="微軟正黑體" panose="020B0604030504040204" pitchFamily="34" charset="-120"/>
                <a:ea typeface="微軟正黑體" panose="020B0604030504040204" pitchFamily="34" charset="-120"/>
              </a:rPr>
              <a:t>個人業餘愛好</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a:t>
            </a:r>
            <a:r>
              <a:rPr lang="zh-TW" altLang="en-US" sz="1100" dirty="0">
                <a:solidFill>
                  <a:schemeClr val="bg1">
                    <a:lumMod val="65000"/>
                  </a:schemeClr>
                </a:solidFill>
                <a:latin typeface="微軟正黑體" panose="020B0604030504040204" pitchFamily="34" charset="-120"/>
                <a:ea typeface="微軟正黑體" panose="020B0604030504040204" pitchFamily="34" charset="-120"/>
              </a:rPr>
              <a:t>與團隊興趣活動要區隔。</a:t>
            </a:r>
            <a:endPar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endParaRPr>
          </a:p>
          <a:p>
            <a:pPr>
              <a:lnSpc>
                <a:spcPct val="150000"/>
              </a:lnSpc>
              <a:buSzPts val="3600"/>
            </a:pPr>
            <a: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t>2.</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a:t>
            </a:r>
            <a:r>
              <a:rPr lang="zh-TW" altLang="en-US" sz="1100" dirty="0">
                <a:solidFill>
                  <a:schemeClr val="bg1">
                    <a:lumMod val="65000"/>
                  </a:schemeClr>
                </a:solidFill>
                <a:latin typeface="微軟正黑體" panose="020B0604030504040204" pitchFamily="34" charset="-120"/>
                <a:ea typeface="微軟正黑體" panose="020B0604030504040204" pitchFamily="34" charset="-120"/>
              </a:rPr>
              <a:t>感興趣的活動</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a:t>
            </a:r>
            <a:r>
              <a:rPr lang="zh-TW" altLang="en-US" sz="1100" dirty="0">
                <a:solidFill>
                  <a:schemeClr val="bg1">
                    <a:lumMod val="65000"/>
                  </a:schemeClr>
                </a:solidFill>
                <a:latin typeface="微軟正黑體" panose="020B0604030504040204" pitchFamily="34" charset="-120"/>
                <a:ea typeface="微軟正黑體" panose="020B0604030504040204" pitchFamily="34" charset="-120"/>
              </a:rPr>
              <a:t>應該是要跟自己的商務發展有所關聯、能夠開啟話題並引起共鳴。</a:t>
            </a:r>
            <a:endParaRPr lang="en-US" altLang="zh-TW" sz="1100" dirty="0">
              <a:solidFill>
                <a:schemeClr val="bg1">
                  <a:lumMod val="6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709024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625DF-71AD-287D-C5C4-2F2DFCC37AE3}"/>
            </a:ext>
          </a:extLst>
        </p:cNvPr>
        <p:cNvGrpSpPr/>
        <p:nvPr/>
      </p:nvGrpSpPr>
      <p:grpSpPr>
        <a:xfrm>
          <a:off x="0" y="0"/>
          <a:ext cx="0" cy="0"/>
          <a:chOff x="0" y="0"/>
          <a:chExt cx="0" cy="0"/>
        </a:xfrm>
      </p:grpSpPr>
      <p:grpSp>
        <p:nvGrpSpPr>
          <p:cNvPr id="13" name="群組 12">
            <a:extLst>
              <a:ext uri="{FF2B5EF4-FFF2-40B4-BE49-F238E27FC236}">
                <a16:creationId xmlns:a16="http://schemas.microsoft.com/office/drawing/2014/main" id="{8614F8FA-D46C-F887-E0BE-1F0430569C3D}"/>
              </a:ext>
            </a:extLst>
          </p:cNvPr>
          <p:cNvGrpSpPr/>
          <p:nvPr/>
        </p:nvGrpSpPr>
        <p:grpSpPr>
          <a:xfrm>
            <a:off x="3800766" y="155087"/>
            <a:ext cx="3856179" cy="369332"/>
            <a:chOff x="3800766" y="155087"/>
            <a:chExt cx="3856179" cy="369332"/>
          </a:xfrm>
        </p:grpSpPr>
        <p:sp>
          <p:nvSpPr>
            <p:cNvPr id="4" name="文字方塊 3">
              <a:extLst>
                <a:ext uri="{FF2B5EF4-FFF2-40B4-BE49-F238E27FC236}">
                  <a16:creationId xmlns:a16="http://schemas.microsoft.com/office/drawing/2014/main" id="{7FF721F2-1A59-A1EB-9BA4-9F01AC5490F7}"/>
                </a:ext>
              </a:extLst>
            </p:cNvPr>
            <p:cNvSpPr txBox="1"/>
            <p:nvPr/>
          </p:nvSpPr>
          <p:spPr>
            <a:xfrm>
              <a:off x="5818909" y="185865"/>
              <a:ext cx="1838036" cy="307777"/>
            </a:xfrm>
            <a:prstGeom prst="rect">
              <a:avLst/>
            </a:prstGeom>
            <a:noFill/>
          </p:spPr>
          <p:txBody>
            <a:bodyPr wrap="square">
              <a:spAutoFit/>
            </a:bodyPr>
            <a:lstStyle/>
            <a:p>
              <a:r>
                <a:rPr kumimoji="1" lang="zh-TW" altLang="zh-TW" sz="1400" dirty="0">
                  <a:solidFill>
                    <a:schemeClr val="bg1">
                      <a:lumMod val="50000"/>
                    </a:schemeClr>
                  </a:solidFill>
                  <a:latin typeface="Century Gothic" panose="020B0502020202020204" pitchFamily="34" charset="0"/>
                  <a:ea typeface="微軟正黑體" panose="020B0604030504040204" pitchFamily="34" charset="-120"/>
                </a:rPr>
                <a:t>Biography Sheet</a:t>
              </a:r>
              <a:r>
                <a:rPr kumimoji="1" lang="zh-TW" altLang="en-US" sz="1400" dirty="0">
                  <a:solidFill>
                    <a:schemeClr val="bg1">
                      <a:lumMod val="50000"/>
                    </a:schemeClr>
                  </a:solidFill>
                  <a:latin typeface="Century Gothic" panose="020B0502020202020204" pitchFamily="34" charset="0"/>
                  <a:ea typeface="微軟正黑體" panose="020B0604030504040204" pitchFamily="34" charset="-120"/>
                </a:rPr>
                <a:t> </a:t>
              </a:r>
              <a:r>
                <a:rPr kumimoji="1" lang="en-US" altLang="zh-TW" sz="1400" dirty="0">
                  <a:solidFill>
                    <a:schemeClr val="bg1">
                      <a:lumMod val="50000"/>
                    </a:schemeClr>
                  </a:solidFill>
                  <a:latin typeface="Century Gothic" panose="020B0502020202020204" pitchFamily="34" charset="0"/>
                  <a:ea typeface="微軟正黑體" panose="020B0604030504040204" pitchFamily="34" charset="-120"/>
                </a:rPr>
                <a:t>3</a:t>
              </a:r>
              <a:endParaRPr kumimoji="1" lang="zh-TW" altLang="zh-TW" sz="1400" dirty="0">
                <a:solidFill>
                  <a:schemeClr val="bg1">
                    <a:lumMod val="50000"/>
                  </a:schemeClr>
                </a:solidFill>
                <a:latin typeface="Century Gothic" panose="020B0502020202020204" pitchFamily="34" charset="0"/>
                <a:ea typeface="微軟正黑體" panose="020B0604030504040204" pitchFamily="34" charset="-120"/>
              </a:endParaRPr>
            </a:p>
          </p:txBody>
        </p:sp>
        <p:sp>
          <p:nvSpPr>
            <p:cNvPr id="8" name="文字方塊 7">
              <a:extLst>
                <a:ext uri="{FF2B5EF4-FFF2-40B4-BE49-F238E27FC236}">
                  <a16:creationId xmlns:a16="http://schemas.microsoft.com/office/drawing/2014/main" id="{5870AFF4-B1C6-CC0E-1534-8BBF3BE94007}"/>
                </a:ext>
              </a:extLst>
            </p:cNvPr>
            <p:cNvSpPr txBox="1"/>
            <p:nvPr/>
          </p:nvSpPr>
          <p:spPr>
            <a:xfrm>
              <a:off x="3800766" y="155087"/>
              <a:ext cx="1838036" cy="369332"/>
            </a:xfrm>
            <a:prstGeom prst="rect">
              <a:avLst/>
            </a:prstGeom>
            <a:noFill/>
          </p:spPr>
          <p:txBody>
            <a:bodyPr wrap="square">
              <a:spAutoFit/>
            </a:bodyPr>
            <a:lstStyle/>
            <a:p>
              <a:pPr algn="r"/>
              <a:r>
                <a:rPr kumimoji="1" lang="zh-TW" altLang="zh-TW" sz="1800" b="1" dirty="0">
                  <a:solidFill>
                    <a:srgbClr val="C00000"/>
                  </a:solidFill>
                  <a:latin typeface="微軟正黑體" panose="020B0604030504040204" pitchFamily="34" charset="-120"/>
                  <a:ea typeface="微軟正黑體" panose="020B0604030504040204" pitchFamily="34" charset="-120"/>
                </a:rPr>
                <a:t>會員資料表</a:t>
              </a:r>
              <a:r>
                <a:rPr kumimoji="1" lang="en-US" altLang="zh-TW" sz="1800" b="1" dirty="0">
                  <a:solidFill>
                    <a:srgbClr val="C00000"/>
                  </a:solidFill>
                  <a:latin typeface="微軟正黑體" panose="020B0604030504040204" pitchFamily="34" charset="-120"/>
                  <a:ea typeface="微軟正黑體" panose="020B0604030504040204" pitchFamily="34" charset="-120"/>
                </a:rPr>
                <a:t> 3</a:t>
              </a:r>
              <a:endParaRPr lang="zh-TW" altLang="en-US" dirty="0"/>
            </a:p>
          </p:txBody>
        </p:sp>
        <p:cxnSp>
          <p:nvCxnSpPr>
            <p:cNvPr id="10" name="直線接點 9">
              <a:extLst>
                <a:ext uri="{FF2B5EF4-FFF2-40B4-BE49-F238E27FC236}">
                  <a16:creationId xmlns:a16="http://schemas.microsoft.com/office/drawing/2014/main" id="{E3939D6E-B408-0504-AFCD-6772B5B4D57E}"/>
                </a:ext>
              </a:extLst>
            </p:cNvPr>
            <p:cNvCxnSpPr>
              <a:cxnSpLocks/>
            </p:cNvCxnSpPr>
            <p:nvPr/>
          </p:nvCxnSpPr>
          <p:spPr>
            <a:xfrm>
              <a:off x="5698837" y="249383"/>
              <a:ext cx="0" cy="195009"/>
            </a:xfrm>
            <a:prstGeom prst="line">
              <a:avLst/>
            </a:prstGeom>
            <a:ln w="127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sp>
        <p:nvSpPr>
          <p:cNvPr id="6" name="文字方塊 5">
            <a:extLst>
              <a:ext uri="{FF2B5EF4-FFF2-40B4-BE49-F238E27FC236}">
                <a16:creationId xmlns:a16="http://schemas.microsoft.com/office/drawing/2014/main" id="{10E4E2C5-A5B8-673C-6CBA-97419C7F2052}"/>
              </a:ext>
            </a:extLst>
          </p:cNvPr>
          <p:cNvSpPr txBox="1"/>
          <p:nvPr/>
        </p:nvSpPr>
        <p:spPr>
          <a:xfrm>
            <a:off x="190500" y="886784"/>
            <a:ext cx="3939308" cy="276999"/>
          </a:xfrm>
          <a:prstGeom prst="rect">
            <a:avLst/>
          </a:prstGeom>
          <a:noFill/>
        </p:spPr>
        <p:txBody>
          <a:bodyPr wrap="square">
            <a:spAutoFit/>
          </a:bodyPr>
          <a:lstStyle/>
          <a:p>
            <a:r>
              <a:rPr kumimoji="1" lang="en-US" altLang="zh-TW" sz="1200" dirty="0">
                <a:solidFill>
                  <a:schemeClr val="bg1">
                    <a:lumMod val="65000"/>
                  </a:schemeClr>
                </a:solidFill>
                <a:latin typeface="微軟正黑體" panose="020B0604030504040204" pitchFamily="34" charset="-120"/>
                <a:ea typeface="微軟正黑體" panose="020B0604030504040204" pitchFamily="34" charset="-120"/>
              </a:rPr>
              <a:t>3.</a:t>
            </a:r>
            <a:r>
              <a:rPr kumimoji="1" lang="zh-TW" altLang="en-US" sz="1200" dirty="0">
                <a:solidFill>
                  <a:schemeClr val="bg1">
                    <a:lumMod val="65000"/>
                  </a:schemeClr>
                </a:solidFill>
                <a:latin typeface="微軟正黑體" panose="020B0604030504040204" pitchFamily="34" charset="-120"/>
                <a:ea typeface="微軟正黑體" panose="020B0604030504040204" pitchFamily="34" charset="-120"/>
              </a:rPr>
              <a:t>綜合資訊  </a:t>
            </a:r>
            <a:r>
              <a:rPr kumimoji="1" lang="en-US" altLang="zh-TW" sz="1200" dirty="0">
                <a:solidFill>
                  <a:schemeClr val="bg1">
                    <a:lumMod val="65000"/>
                  </a:schemeClr>
                </a:solidFill>
                <a:latin typeface="微軟正黑體" panose="020B0604030504040204" pitchFamily="34" charset="-120"/>
                <a:ea typeface="微軟正黑體" panose="020B0604030504040204" pitchFamily="34" charset="-120"/>
              </a:rPr>
              <a:t>General Information </a:t>
            </a:r>
            <a:endParaRPr kumimoji="1" lang="zh-TW" altLang="en-US" sz="1200" dirty="0">
              <a:solidFill>
                <a:schemeClr val="bg1">
                  <a:lumMod val="65000"/>
                </a:schemeClr>
              </a:solidFill>
              <a:latin typeface="微軟正黑體" panose="020B0604030504040204" pitchFamily="34" charset="-120"/>
              <a:ea typeface="微軟正黑體" panose="020B0604030504040204" pitchFamily="34" charset="-120"/>
            </a:endParaRPr>
          </a:p>
        </p:txBody>
      </p:sp>
      <p:graphicFrame>
        <p:nvGraphicFramePr>
          <p:cNvPr id="7" name="表格 6">
            <a:extLst>
              <a:ext uri="{FF2B5EF4-FFF2-40B4-BE49-F238E27FC236}">
                <a16:creationId xmlns:a16="http://schemas.microsoft.com/office/drawing/2014/main" id="{9C2C0627-D94C-C380-AF3A-D9E86CCDBE7F}"/>
              </a:ext>
            </a:extLst>
          </p:cNvPr>
          <p:cNvGraphicFramePr>
            <a:graphicFrameLocks noGrp="1"/>
          </p:cNvGraphicFramePr>
          <p:nvPr>
            <p:extLst>
              <p:ext uri="{D42A27DB-BD31-4B8C-83A1-F6EECF244321}">
                <p14:modId xmlns:p14="http://schemas.microsoft.com/office/powerpoint/2010/main" val="1517394364"/>
              </p:ext>
            </p:extLst>
          </p:nvPr>
        </p:nvGraphicFramePr>
        <p:xfrm>
          <a:off x="190501" y="1163781"/>
          <a:ext cx="11810999" cy="4158344"/>
        </p:xfrm>
        <a:graphic>
          <a:graphicData uri="http://schemas.openxmlformats.org/drawingml/2006/table">
            <a:tbl>
              <a:tblPr bandRow="1">
                <a:tableStyleId>{5C22544A-7EE6-4342-B048-85BDC9FD1C3A}</a:tableStyleId>
              </a:tblPr>
              <a:tblGrid>
                <a:gridCol w="295274">
                  <a:extLst>
                    <a:ext uri="{9D8B030D-6E8A-4147-A177-3AD203B41FA5}">
                      <a16:colId xmlns:a16="http://schemas.microsoft.com/office/drawing/2014/main" val="2143743268"/>
                    </a:ext>
                  </a:extLst>
                </a:gridCol>
                <a:gridCol w="1786370">
                  <a:extLst>
                    <a:ext uri="{9D8B030D-6E8A-4147-A177-3AD203B41FA5}">
                      <a16:colId xmlns:a16="http://schemas.microsoft.com/office/drawing/2014/main" val="152417606"/>
                    </a:ext>
                  </a:extLst>
                </a:gridCol>
                <a:gridCol w="7399889">
                  <a:extLst>
                    <a:ext uri="{9D8B030D-6E8A-4147-A177-3AD203B41FA5}">
                      <a16:colId xmlns:a16="http://schemas.microsoft.com/office/drawing/2014/main" val="1630979400"/>
                    </a:ext>
                  </a:extLst>
                </a:gridCol>
                <a:gridCol w="2329466">
                  <a:extLst>
                    <a:ext uri="{9D8B030D-6E8A-4147-A177-3AD203B41FA5}">
                      <a16:colId xmlns:a16="http://schemas.microsoft.com/office/drawing/2014/main" val="1903757958"/>
                    </a:ext>
                  </a:extLst>
                </a:gridCol>
              </a:tblGrid>
              <a:tr h="2474026">
                <a:tc rowSpan="3">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綜合資訊</a:t>
                      </a:r>
                    </a:p>
                  </a:txBody>
                  <a:tcPr marL="30237" marR="30237" marT="0" marB="0" anchor="ctr">
                    <a:lnL w="3175" cap="flat" cmpd="sng" algn="ctr">
                      <a:solidFill>
                        <a:schemeClr val="tx1"/>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我強烈願望是</a:t>
                      </a:r>
                    </a:p>
                  </a:txBody>
                  <a:tcPr marL="30237" marR="30237" marT="0" marB="0" anchor="ctr">
                    <a:lnL w="6350" cap="flat" cmpd="sng" algn="ctr">
                      <a:solidFill>
                        <a:schemeClr val="tx1">
                          <a:lumMod val="50000"/>
                          <a:lumOff val="50000"/>
                        </a:schemeClr>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a:txBody>
                    <a:bodyPr/>
                    <a:lstStyle/>
                    <a:p>
                      <a:pPr algn="ctr">
                        <a:lnSpc>
                          <a:spcPct val="150000"/>
                        </a:lnSpc>
                        <a:buNone/>
                      </a:pPr>
                      <a:r>
                        <a:rPr lang="zh-TW" sz="1400" dirty="0">
                          <a:solidFill>
                            <a:schemeClr val="tx1"/>
                          </a:solidFill>
                          <a:effectLst/>
                          <a:latin typeface="微軟正黑體" panose="020B0604030504040204" pitchFamily="34" charset="-120"/>
                          <a:ea typeface="微軟正黑體" panose="020B0604030504040204" pitchFamily="34" charset="-120"/>
                        </a:rPr>
                        <a:t>QRcode</a:t>
                      </a:r>
                    </a:p>
                    <a:p>
                      <a:pPr algn="ctr">
                        <a:lnSpc>
                          <a:spcPct val="150000"/>
                        </a:lnSpc>
                        <a:buNone/>
                      </a:pPr>
                      <a:r>
                        <a:rPr lang="zh-TW" sz="1400" dirty="0">
                          <a:solidFill>
                            <a:schemeClr val="tx1"/>
                          </a:solidFill>
                          <a:effectLst/>
                          <a:latin typeface="微軟正黑體" panose="020B0604030504040204" pitchFamily="34" charset="-120"/>
                          <a:ea typeface="微軟正黑體" panose="020B0604030504040204" pitchFamily="34" charset="-120"/>
                        </a:rPr>
                        <a:t>(官網或line)</a:t>
                      </a: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8185554"/>
                  </a:ext>
                </a:extLst>
              </a:tr>
              <a:tr h="824674">
                <a:tc vMerge="1">
                  <a:txBody>
                    <a:bodyPr/>
                    <a:lstStyle/>
                    <a:p>
                      <a:endParaRPr lang="zh-TW" altLang="en-US"/>
                    </a:p>
                  </a:txBody>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沒有人知道的祕密</a:t>
                      </a:r>
                    </a:p>
                  </a:txBody>
                  <a:tcPr marL="30237" marR="30237" marT="0" marB="0" anchor="ctr">
                    <a:lnL w="6350" cap="flat" cmpd="sng" algn="ctr">
                      <a:solidFill>
                        <a:schemeClr val="tx1">
                          <a:lumMod val="50000"/>
                          <a:lumOff val="50000"/>
                        </a:schemeClr>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vMerge="1">
                  <a:txBody>
                    <a:bodyPr/>
                    <a:lstStyle/>
                    <a:p>
                      <a:endParaRPr lang="zh-TW" altLang="en-US"/>
                    </a:p>
                  </a:txBody>
                  <a:tcPr/>
                </a:tc>
                <a:extLst>
                  <a:ext uri="{0D108BD9-81ED-4DB2-BD59-A6C34878D82A}">
                    <a16:rowId xmlns:a16="http://schemas.microsoft.com/office/drawing/2014/main" val="911314706"/>
                  </a:ext>
                </a:extLst>
              </a:tr>
              <a:tr h="859644">
                <a:tc vMerge="1">
                  <a:txBody>
                    <a:bodyPr/>
                    <a:lstStyle/>
                    <a:p>
                      <a:endParaRPr lang="zh-TW" altLang="en-US"/>
                    </a:p>
                  </a:txBody>
                  <a:tcPr>
                    <a:lnT w="3175" cap="flat" cmpd="sng" algn="ctr">
                      <a:solidFill>
                        <a:schemeClr val="tx1"/>
                      </a:solidFill>
                      <a:prstDash val="solid"/>
                      <a:round/>
                      <a:headEnd type="none" w="med" len="med"/>
                      <a:tailEnd type="none" w="med" len="med"/>
                    </a:lnT>
                  </a:tcPr>
                </a:tc>
                <a:tc>
                  <a:txBody>
                    <a:bodyPr/>
                    <a:lstStyle/>
                    <a:p>
                      <a:pPr algn="ctr">
                        <a:lnSpc>
                          <a:spcPct val="150000"/>
                        </a:lnSpc>
                        <a:buNone/>
                      </a:pPr>
                      <a:r>
                        <a:rPr lang="zh-TW" sz="1400" b="1" dirty="0">
                          <a:solidFill>
                            <a:schemeClr val="tx1"/>
                          </a:solidFill>
                          <a:effectLst/>
                          <a:latin typeface="微軟正黑體" panose="020B0604030504040204" pitchFamily="34" charset="-120"/>
                          <a:ea typeface="微軟正黑體" panose="020B0604030504040204" pitchFamily="34" charset="-120"/>
                        </a:rPr>
                        <a:t>我成功的關鍵</a:t>
                      </a:r>
                    </a:p>
                  </a:txBody>
                  <a:tcPr marL="30237" marR="30237" marT="0" marB="0" anchor="ctr">
                    <a:lnL w="6350" cap="flat" cmpd="sng" algn="ctr">
                      <a:solidFill>
                        <a:schemeClr val="tx1">
                          <a:lumMod val="50000"/>
                          <a:lumOff val="50000"/>
                        </a:schemeClr>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l">
                        <a:lnSpc>
                          <a:spcPct val="150000"/>
                        </a:lnSpc>
                        <a:buNone/>
                      </a:pPr>
                      <a:endParaRPr lang="zh-TW" sz="1400" dirty="0">
                        <a:solidFill>
                          <a:schemeClr val="tx1"/>
                        </a:solidFill>
                        <a:effectLst/>
                        <a:latin typeface="微軟正黑體" panose="020B0604030504040204" pitchFamily="34" charset="-120"/>
                        <a:ea typeface="微軟正黑體" panose="020B0604030504040204" pitchFamily="34" charset="-120"/>
                      </a:endParaRPr>
                    </a:p>
                  </a:txBody>
                  <a:tcPr marL="30237" marR="3023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zh-TW" altLang="en-US"/>
                    </a:p>
                  </a:txBody>
                  <a:tcPr/>
                </a:tc>
                <a:extLst>
                  <a:ext uri="{0D108BD9-81ED-4DB2-BD59-A6C34878D82A}">
                    <a16:rowId xmlns:a16="http://schemas.microsoft.com/office/drawing/2014/main" val="3679015202"/>
                  </a:ext>
                </a:extLst>
              </a:tr>
            </a:tbl>
          </a:graphicData>
        </a:graphic>
      </p:graphicFrame>
      <p:sp>
        <p:nvSpPr>
          <p:cNvPr id="3" name="文字方塊 2">
            <a:extLst>
              <a:ext uri="{FF2B5EF4-FFF2-40B4-BE49-F238E27FC236}">
                <a16:creationId xmlns:a16="http://schemas.microsoft.com/office/drawing/2014/main" id="{562AC0DC-87A2-0D64-2483-2C35A3C0B44D}"/>
              </a:ext>
            </a:extLst>
          </p:cNvPr>
          <p:cNvSpPr txBox="1"/>
          <p:nvPr/>
        </p:nvSpPr>
        <p:spPr>
          <a:xfrm>
            <a:off x="190500" y="5599122"/>
            <a:ext cx="11810999" cy="600164"/>
          </a:xfrm>
          <a:prstGeom prst="rect">
            <a:avLst/>
          </a:prstGeom>
          <a:noFill/>
        </p:spPr>
        <p:txBody>
          <a:bodyPr wrap="square">
            <a:spAutoFit/>
          </a:bodyPr>
          <a:lstStyle/>
          <a:p>
            <a:pPr lvl="0">
              <a:defRPr/>
            </a:pPr>
            <a: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t>1. </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a:t>
            </a:r>
            <a:r>
              <a:rPr kumimoji="1" lang="zh-TW" altLang="zh-TW" sz="1100" dirty="0">
                <a:solidFill>
                  <a:schemeClr val="bg1">
                    <a:lumMod val="65000"/>
                  </a:schemeClr>
                </a:solidFill>
                <a:latin typeface="微軟正黑體" panose="020B0604030504040204" pitchFamily="34" charset="-120"/>
                <a:ea typeface="微軟正黑體" panose="020B0604030504040204" pitchFamily="34" charset="-120"/>
              </a:rPr>
              <a:t>我強烈願望是</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」設定</a:t>
            </a:r>
            <a: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t>5</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至</a:t>
            </a:r>
            <a: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t>30</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年的願景與目標計畫， 依照</a:t>
            </a:r>
            <a: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t>SMART</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原則（</a:t>
            </a:r>
            <a: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t>Specific </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明確的</a:t>
            </a:r>
            <a:r>
              <a:rPr kumimoji="1" lang="zh-TW" altLang="zh-TW" sz="1100" dirty="0">
                <a:solidFill>
                  <a:schemeClr val="bg1">
                    <a:lumMod val="65000"/>
                  </a:schemeClr>
                </a:solidFill>
                <a:latin typeface="微軟正黑體" panose="020B0604030504040204" pitchFamily="34" charset="-120"/>
                <a:ea typeface="微軟正黑體" panose="020B0604030504040204" pitchFamily="34" charset="-120"/>
              </a:rPr>
              <a:t>、 </a:t>
            </a:r>
            <a: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t>Measurable </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可衡量的</a:t>
            </a:r>
            <a:r>
              <a:rPr kumimoji="1" lang="zh-TW" altLang="zh-TW" sz="1100" dirty="0">
                <a:solidFill>
                  <a:schemeClr val="bg1">
                    <a:lumMod val="65000"/>
                  </a:schemeClr>
                </a:solidFill>
                <a:latin typeface="微軟正黑體" panose="020B0604030504040204" pitchFamily="34" charset="-120"/>
                <a:ea typeface="微軟正黑體" panose="020B0604030504040204" pitchFamily="34" charset="-120"/>
              </a:rPr>
              <a:t>、 </a:t>
            </a:r>
            <a: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t>Achievable </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可達成的</a:t>
            </a:r>
            <a:r>
              <a:rPr kumimoji="1" lang="zh-TW" altLang="zh-TW" sz="1100" dirty="0">
                <a:solidFill>
                  <a:schemeClr val="bg1">
                    <a:lumMod val="65000"/>
                  </a:schemeClr>
                </a:solidFill>
                <a:latin typeface="微軟正黑體" panose="020B0604030504040204" pitchFamily="34" charset="-120"/>
                <a:ea typeface="微軟正黑體" panose="020B0604030504040204" pitchFamily="34" charset="-120"/>
              </a:rPr>
              <a:t>、 </a:t>
            </a:r>
            <a: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t>Relevant </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相關的</a:t>
            </a:r>
            <a:r>
              <a:rPr kumimoji="1" lang="zh-TW" altLang="zh-TW" sz="1100" dirty="0">
                <a:solidFill>
                  <a:schemeClr val="bg1">
                    <a:lumMod val="65000"/>
                  </a:schemeClr>
                </a:solidFill>
                <a:latin typeface="微軟正黑體" panose="020B0604030504040204" pitchFamily="34" charset="-120"/>
                <a:ea typeface="微軟正黑體" panose="020B0604030504040204" pitchFamily="34" charset="-120"/>
              </a:rPr>
              <a:t>、 </a:t>
            </a:r>
            <a: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t>Time-bound </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有時限的。</a:t>
            </a:r>
            <a: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t> )</a:t>
            </a:r>
            <a:b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br>
            <a: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t>2. </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a:t>
            </a:r>
            <a:r>
              <a:rPr kumimoji="1" lang="zh-TW" altLang="zh-TW" sz="1100" dirty="0">
                <a:solidFill>
                  <a:schemeClr val="bg1">
                    <a:lumMod val="65000"/>
                  </a:schemeClr>
                </a:solidFill>
                <a:latin typeface="微軟正黑體" panose="020B0604030504040204" pitchFamily="34" charset="-120"/>
                <a:ea typeface="微軟正黑體" panose="020B0604030504040204" pitchFamily="34" charset="-120"/>
              </a:rPr>
              <a:t>沒有人知道的祕密</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」能夠給你正面的評價以及引發好奇心的秘密。</a:t>
            </a:r>
            <a:endPar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endParaRPr>
          </a:p>
          <a:p>
            <a:pPr lvl="0">
              <a:defRPr/>
            </a:pPr>
            <a:r>
              <a:rPr kumimoji="1" lang="en-US" altLang="zh-TW" sz="1100" dirty="0">
                <a:solidFill>
                  <a:schemeClr val="bg1">
                    <a:lumMod val="65000"/>
                  </a:schemeClr>
                </a:solidFill>
                <a:latin typeface="微軟正黑體" panose="020B0604030504040204" pitchFamily="34" charset="-120"/>
                <a:ea typeface="微軟正黑體" panose="020B0604030504040204" pitchFamily="34" charset="-120"/>
              </a:rPr>
              <a:t>3. </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a:t>
            </a:r>
            <a:r>
              <a:rPr kumimoji="1" lang="zh-TW" altLang="zh-TW" sz="1100" dirty="0">
                <a:solidFill>
                  <a:schemeClr val="bg1">
                    <a:lumMod val="65000"/>
                  </a:schemeClr>
                </a:solidFill>
                <a:latin typeface="微軟正黑體" panose="020B0604030504040204" pitchFamily="34" charset="-120"/>
                <a:ea typeface="微軟正黑體" panose="020B0604030504040204" pitchFamily="34" charset="-120"/>
              </a:rPr>
              <a:t>我成功的關鍵</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」成功方法的價值觀</a:t>
            </a:r>
            <a:r>
              <a:rPr kumimoji="1" lang="zh-TW" altLang="zh-TW" sz="1100" dirty="0">
                <a:solidFill>
                  <a:schemeClr val="bg1">
                    <a:lumMod val="65000"/>
                  </a:schemeClr>
                </a:solidFill>
                <a:latin typeface="微軟正黑體" panose="020B0604030504040204" pitchFamily="34" charset="-120"/>
                <a:ea typeface="微軟正黑體" panose="020B0604030504040204" pitchFamily="34" charset="-120"/>
              </a:rPr>
              <a:t>、</a:t>
            </a:r>
            <a:r>
              <a:rPr kumimoji="1" lang="zh-TW" altLang="en-US" sz="1100" dirty="0">
                <a:solidFill>
                  <a:schemeClr val="bg1">
                    <a:lumMod val="65000"/>
                  </a:schemeClr>
                </a:solidFill>
                <a:latin typeface="微軟正黑體" panose="020B0604030504040204" pitchFamily="34" charset="-120"/>
                <a:ea typeface="微軟正黑體" panose="020B0604030504040204" pitchFamily="34" charset="-120"/>
              </a:rPr>
              <a:t>人格特質。</a:t>
            </a:r>
            <a:endParaRPr kumimoji="1" lang="zh-TW" altLang="zh-TW" sz="1100" dirty="0">
              <a:solidFill>
                <a:schemeClr val="bg1">
                  <a:lumMod val="6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416906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D9832-73BD-1E3A-00A3-A9B2869F5FC8}"/>
            </a:ext>
          </a:extLst>
        </p:cNvPr>
        <p:cNvGrpSpPr/>
        <p:nvPr/>
      </p:nvGrpSpPr>
      <p:grpSpPr>
        <a:xfrm>
          <a:off x="0" y="0"/>
          <a:ext cx="0" cy="0"/>
          <a:chOff x="0" y="0"/>
          <a:chExt cx="0" cy="0"/>
        </a:xfrm>
      </p:grpSpPr>
    </p:spTree>
    <p:extLst>
      <p:ext uri="{BB962C8B-B14F-4D97-AF65-F5344CB8AC3E}">
        <p14:creationId xmlns:p14="http://schemas.microsoft.com/office/powerpoint/2010/main" val="2129025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6B9B9-87E3-428F-914C-5AE2A5EAC146}"/>
            </a:ext>
          </a:extLst>
        </p:cNvPr>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B2BD60E3-8CC5-0694-DC5C-3209D2C6138A}"/>
              </a:ext>
            </a:extLst>
          </p:cNvPr>
          <p:cNvGraphicFramePr>
            <a:graphicFrameLocks noGrp="1"/>
          </p:cNvGraphicFramePr>
          <p:nvPr>
            <p:extLst>
              <p:ext uri="{D42A27DB-BD31-4B8C-83A1-F6EECF244321}">
                <p14:modId xmlns:p14="http://schemas.microsoft.com/office/powerpoint/2010/main" val="174456309"/>
              </p:ext>
            </p:extLst>
          </p:nvPr>
        </p:nvGraphicFramePr>
        <p:xfrm>
          <a:off x="190500" y="628075"/>
          <a:ext cx="11810999" cy="6049815"/>
        </p:xfrm>
        <a:graphic>
          <a:graphicData uri="http://schemas.openxmlformats.org/drawingml/2006/table">
            <a:tbl>
              <a:tblPr bandRow="1">
                <a:tableStyleId>{5C22544A-7EE6-4342-B048-85BDC9FD1C3A}</a:tableStyleId>
              </a:tblPr>
              <a:tblGrid>
                <a:gridCol w="4667827">
                  <a:extLst>
                    <a:ext uri="{9D8B030D-6E8A-4147-A177-3AD203B41FA5}">
                      <a16:colId xmlns:a16="http://schemas.microsoft.com/office/drawing/2014/main" val="351883565"/>
                    </a:ext>
                  </a:extLst>
                </a:gridCol>
                <a:gridCol w="7143172">
                  <a:extLst>
                    <a:ext uri="{9D8B030D-6E8A-4147-A177-3AD203B41FA5}">
                      <a16:colId xmlns:a16="http://schemas.microsoft.com/office/drawing/2014/main" val="3324502780"/>
                    </a:ext>
                  </a:extLst>
                </a:gridCol>
              </a:tblGrid>
              <a:tr h="987435">
                <a:tc>
                  <a:txBody>
                    <a:bodyPr/>
                    <a:lstStyle/>
                    <a:p>
                      <a:pPr algn="ctr">
                        <a:lnSpc>
                          <a:spcPct val="150000"/>
                        </a:lnSpc>
                        <a:buNone/>
                      </a:pPr>
                      <a:r>
                        <a:rPr lang="en-US" altLang="zh-TW" sz="1100" b="1" kern="1200" dirty="0">
                          <a:solidFill>
                            <a:schemeClr val="tx1"/>
                          </a:solidFill>
                          <a:effectLst/>
                          <a:latin typeface="微軟正黑體" panose="020B0604030504040204" pitchFamily="34" charset="-120"/>
                          <a:ea typeface="微軟正黑體" panose="020B0604030504040204" pitchFamily="34" charset="-120"/>
                          <a:cs typeface="+mn-cs"/>
                        </a:rPr>
                        <a:t>Goals/</a:t>
                      </a:r>
                      <a:r>
                        <a:rPr lang="zh-TW" altLang="en-US" sz="1100" b="1" kern="1200" dirty="0">
                          <a:solidFill>
                            <a:schemeClr val="tx1"/>
                          </a:solidFill>
                          <a:effectLst/>
                          <a:latin typeface="微軟正黑體" panose="020B0604030504040204" pitchFamily="34" charset="-120"/>
                          <a:ea typeface="微軟正黑體" panose="020B0604030504040204" pitchFamily="34" charset="-120"/>
                          <a:cs typeface="+mn-cs"/>
                        </a:rPr>
                        <a:t>目標 </a:t>
                      </a:r>
                      <a:r>
                        <a:rPr lang="en-US" altLang="zh-TW" sz="1100" b="1" kern="1200" dirty="0">
                          <a:solidFill>
                            <a:schemeClr val="bg1">
                              <a:lumMod val="75000"/>
                            </a:schemeClr>
                          </a:solidFill>
                          <a:effectLst/>
                          <a:latin typeface="微軟正黑體" panose="020B0604030504040204" pitchFamily="34" charset="-120"/>
                          <a:ea typeface="微軟正黑體" panose="020B0604030504040204" pitchFamily="34" charset="-120"/>
                          <a:cs typeface="+mn-cs"/>
                        </a:rPr>
                        <a:t>5</a:t>
                      </a:r>
                      <a:endParaRPr lang="zh-TW" altLang="en-US" sz="1100" b="1" kern="1200" dirty="0">
                        <a:solidFill>
                          <a:schemeClr val="bg1">
                            <a:lumMod val="75000"/>
                          </a:schemeClr>
                        </a:solidFill>
                        <a:effectLst/>
                        <a:latin typeface="微軟正黑體" panose="020B0604030504040204" pitchFamily="34" charset="-120"/>
                        <a:ea typeface="微軟正黑體" panose="020B0604030504040204" pitchFamily="34" charset="-120"/>
                        <a:cs typeface="+mn-cs"/>
                      </a:endParaRPr>
                    </a:p>
                    <a:p>
                      <a:pPr algn="l">
                        <a:lnSpc>
                          <a:spcPct val="150000"/>
                        </a:lnSpc>
                        <a:buNone/>
                      </a:pPr>
                      <a:r>
                        <a:rPr lang="zh-TW" altLang="en-US" sz="1100" b="1" kern="1200" dirty="0">
                          <a:solidFill>
                            <a:schemeClr val="tx1"/>
                          </a:solidFill>
                          <a:effectLst/>
                          <a:latin typeface="微軟正黑體" panose="020B0604030504040204" pitchFamily="34" charset="-120"/>
                          <a:ea typeface="微軟正黑體" panose="020B0604030504040204" pitchFamily="34" charset="-120"/>
                          <a:cs typeface="+mn-cs"/>
                        </a:rPr>
                        <a:t>目標是指公司或個人想要達到的目的或滿足你個人的要求或對你來說重要的人。你需要明確你的目標並且要對他人的目標有清楚的認識。和他人建立關係最好的方法就是幫助他們達到他們的目標！</a:t>
                      </a:r>
                    </a:p>
                  </a:txBody>
                  <a:tcPr marL="38782" marR="3878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a:lnSpc>
                          <a:spcPct val="150000"/>
                        </a:lnSpc>
                        <a:buNone/>
                      </a:pPr>
                      <a:r>
                        <a:rPr lang="zh-TW" altLang="en-US" sz="1100" kern="1200" dirty="0">
                          <a:solidFill>
                            <a:schemeClr val="tx1"/>
                          </a:solidFill>
                          <a:effectLst/>
                          <a:latin typeface="微軟正黑體" panose="020B0604030504040204" pitchFamily="34" charset="-120"/>
                          <a:ea typeface="微軟正黑體" panose="020B0604030504040204" pitchFamily="34" charset="-120"/>
                          <a:cs typeface="+mn-cs"/>
                        </a:rPr>
                        <a:t>短期目標：</a:t>
                      </a:r>
                      <a:endParaRPr lang="en-US" altLang="zh-TW" sz="1100" kern="1200" dirty="0">
                        <a:solidFill>
                          <a:schemeClr val="tx1"/>
                        </a:solidFill>
                        <a:effectLst/>
                        <a:latin typeface="微軟正黑體" panose="020B0604030504040204" pitchFamily="34" charset="-120"/>
                        <a:ea typeface="微軟正黑體" panose="020B0604030504040204" pitchFamily="34" charset="-120"/>
                        <a:cs typeface="+mn-cs"/>
                      </a:endParaRPr>
                    </a:p>
                    <a:p>
                      <a:pPr algn="l">
                        <a:lnSpc>
                          <a:spcPct val="150000"/>
                        </a:lnSpc>
                        <a:buNone/>
                      </a:pPr>
                      <a:r>
                        <a:rPr lang="zh-TW" altLang="en-US" sz="1100" kern="1200" dirty="0">
                          <a:solidFill>
                            <a:schemeClr val="tx1"/>
                          </a:solidFill>
                          <a:effectLst/>
                          <a:latin typeface="微軟正黑體" panose="020B0604030504040204" pitchFamily="34" charset="-120"/>
                          <a:ea typeface="微軟正黑體" panose="020B0604030504040204" pitchFamily="34" charset="-120"/>
                          <a:cs typeface="+mn-cs"/>
                        </a:rPr>
                        <a:t>中期目標：</a:t>
                      </a:r>
                      <a:endParaRPr lang="en-US" altLang="zh-TW" sz="1100" kern="1200" dirty="0">
                        <a:solidFill>
                          <a:schemeClr val="tx1"/>
                        </a:solidFill>
                        <a:effectLst/>
                        <a:latin typeface="微軟正黑體" panose="020B0604030504040204" pitchFamily="34" charset="-120"/>
                        <a:ea typeface="微軟正黑體" panose="020B0604030504040204" pitchFamily="34" charset="-120"/>
                        <a:cs typeface="+mn-cs"/>
                      </a:endParaRPr>
                    </a:p>
                    <a:p>
                      <a:pPr algn="l">
                        <a:lnSpc>
                          <a:spcPct val="150000"/>
                        </a:lnSpc>
                        <a:buNone/>
                      </a:pPr>
                      <a:r>
                        <a:rPr lang="zh-TW" altLang="en-US" sz="1100" kern="1200" dirty="0">
                          <a:solidFill>
                            <a:schemeClr val="tx1"/>
                          </a:solidFill>
                          <a:effectLst/>
                          <a:latin typeface="微軟正黑體" panose="020B0604030504040204" pitchFamily="34" charset="-120"/>
                          <a:ea typeface="微軟正黑體" panose="020B0604030504040204" pitchFamily="34" charset="-120"/>
                          <a:cs typeface="+mn-cs"/>
                        </a:rPr>
                        <a:t>長期目標：</a:t>
                      </a:r>
                    </a:p>
                  </a:txBody>
                  <a:tcPr marL="38782" marR="3878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3400844"/>
                  </a:ext>
                </a:extLst>
              </a:tr>
              <a:tr h="1322269">
                <a:tc>
                  <a:txBody>
                    <a:bodyPr/>
                    <a:lstStyle/>
                    <a:p>
                      <a:pPr algn="ctr">
                        <a:lnSpc>
                          <a:spcPct val="150000"/>
                        </a:lnSpc>
                        <a:buNone/>
                      </a:pPr>
                      <a:r>
                        <a:rPr lang="en-US" altLang="zh-TW" sz="1100" b="1" kern="1200" dirty="0">
                          <a:solidFill>
                            <a:schemeClr val="tx1"/>
                          </a:solidFill>
                          <a:effectLst/>
                          <a:latin typeface="微軟正黑體" panose="020B0604030504040204" pitchFamily="34" charset="-120"/>
                          <a:ea typeface="微軟正黑體" panose="020B0604030504040204" pitchFamily="34" charset="-120"/>
                          <a:cs typeface="+mn-cs"/>
                        </a:rPr>
                        <a:t>Accomplishment/</a:t>
                      </a:r>
                      <a:r>
                        <a:rPr lang="zh-TW" altLang="en-US" sz="1100" b="1" kern="1200" dirty="0">
                          <a:solidFill>
                            <a:schemeClr val="tx1"/>
                          </a:solidFill>
                          <a:effectLst/>
                          <a:latin typeface="微軟正黑體" panose="020B0604030504040204" pitchFamily="34" charset="-120"/>
                          <a:ea typeface="微軟正黑體" panose="020B0604030504040204" pitchFamily="34" charset="-120"/>
                          <a:cs typeface="+mn-cs"/>
                        </a:rPr>
                        <a:t>成就 </a:t>
                      </a:r>
                      <a:r>
                        <a:rPr lang="en-US" altLang="zh-TW" sz="1100" b="1" kern="1200" dirty="0">
                          <a:solidFill>
                            <a:schemeClr val="bg1">
                              <a:lumMod val="75000"/>
                            </a:schemeClr>
                          </a:solidFill>
                          <a:effectLst/>
                          <a:latin typeface="微軟正黑體" panose="020B0604030504040204" pitchFamily="34" charset="-120"/>
                          <a:ea typeface="微軟正黑體" panose="020B0604030504040204" pitchFamily="34" charset="-120"/>
                          <a:cs typeface="+mn-cs"/>
                        </a:rPr>
                        <a:t>1</a:t>
                      </a:r>
                      <a:endParaRPr lang="zh-TW" altLang="en-US" sz="1100" b="1" kern="1200" dirty="0">
                        <a:solidFill>
                          <a:schemeClr val="bg1">
                            <a:lumMod val="75000"/>
                          </a:schemeClr>
                        </a:solidFill>
                        <a:effectLst/>
                        <a:latin typeface="微軟正黑體" panose="020B0604030504040204" pitchFamily="34" charset="-120"/>
                        <a:ea typeface="微軟正黑體" panose="020B0604030504040204" pitchFamily="34" charset="-120"/>
                        <a:cs typeface="+mn-cs"/>
                      </a:endParaRPr>
                    </a:p>
                    <a:p>
                      <a:pPr algn="l">
                        <a:lnSpc>
                          <a:spcPct val="150000"/>
                        </a:lnSpc>
                        <a:buNone/>
                      </a:pPr>
                      <a:r>
                        <a:rPr lang="zh-TW" altLang="en-US" sz="1100" b="1" kern="1200" dirty="0">
                          <a:solidFill>
                            <a:schemeClr val="tx1"/>
                          </a:solidFill>
                          <a:effectLst/>
                          <a:latin typeface="微軟正黑體" panose="020B0604030504040204" pitchFamily="34" charset="-120"/>
                          <a:ea typeface="微軟正黑體" panose="020B0604030504040204" pitchFamily="34" charset="-120"/>
                          <a:cs typeface="+mn-cs"/>
                        </a:rPr>
                        <a:t>人們喜歡談論令她們感到驕傲的事。請記住，觀察他人最好的方法就是知道他們已經達到怎樣的目標。可以從你的成就推測出你的知識，技巧，經驗和價值觀。請準備好和你會面的人分享你的成就吧。</a:t>
                      </a:r>
                    </a:p>
                  </a:txBody>
                  <a:tcPr marL="38782" marR="3878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342900" lvl="0" indent="-342900" algn="l">
                        <a:lnSpc>
                          <a:spcPct val="150000"/>
                        </a:lnSpc>
                        <a:buFont typeface="Arial" panose="020B0604020202020204" pitchFamily="34" charset="0"/>
                        <a:buChar char="●"/>
                      </a:pPr>
                      <a:r>
                        <a:rPr lang="zh-TW" altLang="en-US" sz="1100" kern="1200" dirty="0">
                          <a:solidFill>
                            <a:schemeClr val="tx1"/>
                          </a:solidFill>
                          <a:effectLst/>
                          <a:latin typeface="微軟正黑體" panose="020B0604030504040204" pitchFamily="34" charset="-120"/>
                          <a:ea typeface="微軟正黑體" panose="020B0604030504040204" pitchFamily="34" charset="-120"/>
                          <a:cs typeface="+mn-cs"/>
                        </a:rPr>
                        <a:t> </a:t>
                      </a:r>
                      <a:endParaRPr lang="en-US" altLang="zh-TW" sz="1100" kern="1200" dirty="0">
                        <a:solidFill>
                          <a:schemeClr val="tx1"/>
                        </a:solidFill>
                        <a:effectLst/>
                        <a:latin typeface="微軟正黑體" panose="020B0604030504040204" pitchFamily="34" charset="-120"/>
                        <a:ea typeface="微軟正黑體" panose="020B0604030504040204" pitchFamily="34" charset="-120"/>
                        <a:cs typeface="+mn-cs"/>
                      </a:endParaRPr>
                    </a:p>
                    <a:p>
                      <a:pPr marL="342900" lvl="0" indent="-342900" algn="l">
                        <a:lnSpc>
                          <a:spcPct val="150000"/>
                        </a:lnSpc>
                        <a:buFont typeface="Arial" panose="020B0604020202020204" pitchFamily="34" charset="0"/>
                        <a:buChar char="●"/>
                      </a:pPr>
                      <a:r>
                        <a:rPr lang="zh-TW" altLang="en-US" sz="1100" kern="1200" dirty="0">
                          <a:solidFill>
                            <a:schemeClr val="tx1"/>
                          </a:solidFill>
                          <a:effectLst/>
                          <a:latin typeface="微軟正黑體" panose="020B0604030504040204" pitchFamily="34" charset="-120"/>
                          <a:ea typeface="微軟正黑體" panose="020B0604030504040204" pitchFamily="34" charset="-120"/>
                          <a:cs typeface="+mn-cs"/>
                        </a:rPr>
                        <a:t> </a:t>
                      </a:r>
                      <a:endParaRPr lang="en-US" altLang="zh-TW" sz="1100" kern="1200" dirty="0">
                        <a:solidFill>
                          <a:schemeClr val="tx1"/>
                        </a:solidFill>
                        <a:effectLst/>
                        <a:latin typeface="微軟正黑體" panose="020B0604030504040204" pitchFamily="34" charset="-120"/>
                        <a:ea typeface="微軟正黑體" panose="020B0604030504040204" pitchFamily="34" charset="-120"/>
                        <a:cs typeface="+mn-cs"/>
                      </a:endParaRPr>
                    </a:p>
                    <a:p>
                      <a:pPr marL="342900" lvl="0" indent="-342900" algn="l">
                        <a:lnSpc>
                          <a:spcPct val="150000"/>
                        </a:lnSpc>
                        <a:buFont typeface="Arial" panose="020B0604020202020204" pitchFamily="34" charset="0"/>
                        <a:buChar char="●"/>
                      </a:pPr>
                      <a:r>
                        <a:rPr lang="zh-TW" altLang="en-US" sz="1100" kern="1200" dirty="0">
                          <a:solidFill>
                            <a:schemeClr val="tx1"/>
                          </a:solidFill>
                          <a:effectLst/>
                          <a:latin typeface="微軟正黑體" panose="020B0604030504040204" pitchFamily="34" charset="-120"/>
                          <a:ea typeface="微軟正黑體" panose="020B0604030504040204" pitchFamily="34" charset="-120"/>
                          <a:cs typeface="+mn-cs"/>
                        </a:rPr>
                        <a:t> </a:t>
                      </a:r>
                      <a:endParaRPr lang="en-US" altLang="zh-TW" sz="1100" kern="1200" dirty="0">
                        <a:solidFill>
                          <a:schemeClr val="tx1"/>
                        </a:solidFill>
                        <a:effectLst/>
                        <a:latin typeface="微軟正黑體" panose="020B0604030504040204" pitchFamily="34" charset="-120"/>
                        <a:ea typeface="微軟正黑體" panose="020B0604030504040204" pitchFamily="34" charset="-120"/>
                        <a:cs typeface="+mn-cs"/>
                      </a:endParaRPr>
                    </a:p>
                    <a:p>
                      <a:pPr marL="342900" lvl="0" indent="-342900" algn="l">
                        <a:lnSpc>
                          <a:spcPct val="150000"/>
                        </a:lnSpc>
                        <a:buFont typeface="Arial" panose="020B0604020202020204" pitchFamily="34" charset="0"/>
                        <a:buChar char="●"/>
                      </a:pPr>
                      <a:r>
                        <a:rPr lang="zh-TW" altLang="en-US" sz="1100" kern="1200" dirty="0">
                          <a:solidFill>
                            <a:schemeClr val="tx1"/>
                          </a:solidFill>
                          <a:effectLst/>
                          <a:latin typeface="微軟正黑體" panose="020B0604030504040204" pitchFamily="34" charset="-120"/>
                          <a:ea typeface="微軟正黑體" panose="020B0604030504040204" pitchFamily="34" charset="-120"/>
                          <a:cs typeface="+mn-cs"/>
                        </a:rPr>
                        <a:t> </a:t>
                      </a:r>
                      <a:endParaRPr lang="en-US" altLang="zh-TW" sz="1100" kern="1200" dirty="0">
                        <a:solidFill>
                          <a:schemeClr val="tx1"/>
                        </a:solidFill>
                        <a:effectLst/>
                        <a:latin typeface="微軟正黑體" panose="020B0604030504040204" pitchFamily="34" charset="-120"/>
                        <a:ea typeface="微軟正黑體" panose="020B0604030504040204" pitchFamily="34" charset="-120"/>
                        <a:cs typeface="+mn-cs"/>
                      </a:endParaRPr>
                    </a:p>
                    <a:p>
                      <a:pPr marL="342900" lvl="0" indent="-342900" algn="l">
                        <a:lnSpc>
                          <a:spcPct val="150000"/>
                        </a:lnSpc>
                        <a:buFont typeface="Arial" panose="020B0604020202020204" pitchFamily="34" charset="0"/>
                        <a:buChar char="●"/>
                      </a:pPr>
                      <a:r>
                        <a:rPr lang="zh-TW" altLang="en-US" sz="1100" kern="1200" dirty="0">
                          <a:solidFill>
                            <a:schemeClr val="tx1"/>
                          </a:solidFill>
                          <a:effectLst/>
                          <a:latin typeface="微軟正黑體" panose="020B0604030504040204" pitchFamily="34" charset="-120"/>
                          <a:ea typeface="微軟正黑體" panose="020B0604030504040204" pitchFamily="34" charset="-120"/>
                          <a:cs typeface="+mn-cs"/>
                        </a:rPr>
                        <a:t> </a:t>
                      </a:r>
                    </a:p>
                  </a:txBody>
                  <a:tcPr marL="38782" marR="3878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3605482"/>
                  </a:ext>
                </a:extLst>
              </a:tr>
              <a:tr h="987435">
                <a:tc>
                  <a:txBody>
                    <a:bodyPr/>
                    <a:lstStyle/>
                    <a:p>
                      <a:pPr algn="ctr">
                        <a:lnSpc>
                          <a:spcPct val="150000"/>
                        </a:lnSpc>
                        <a:buNone/>
                      </a:pPr>
                      <a:r>
                        <a:rPr lang="en-US" altLang="zh-TW" sz="1100" b="1" kern="1200" dirty="0">
                          <a:solidFill>
                            <a:schemeClr val="tx1"/>
                          </a:solidFill>
                          <a:effectLst/>
                          <a:latin typeface="微軟正黑體" panose="020B0604030504040204" pitchFamily="34" charset="-120"/>
                          <a:ea typeface="微軟正黑體" panose="020B0604030504040204" pitchFamily="34" charset="-120"/>
                          <a:cs typeface="+mn-cs"/>
                        </a:rPr>
                        <a:t>Interest/</a:t>
                      </a:r>
                      <a:r>
                        <a:rPr lang="zh-TW" altLang="en-US" sz="1100" b="1" kern="1200" dirty="0">
                          <a:solidFill>
                            <a:schemeClr val="tx1"/>
                          </a:solidFill>
                          <a:effectLst/>
                          <a:latin typeface="微軟正黑體" panose="020B0604030504040204" pitchFamily="34" charset="-120"/>
                          <a:ea typeface="微軟正黑體" panose="020B0604030504040204" pitchFamily="34" charset="-120"/>
                          <a:cs typeface="+mn-cs"/>
                        </a:rPr>
                        <a:t>興趣愛好 </a:t>
                      </a:r>
                      <a:r>
                        <a:rPr lang="en-US" altLang="zh-TW" sz="1100" b="1" kern="1200" dirty="0">
                          <a:solidFill>
                            <a:schemeClr val="bg1">
                              <a:lumMod val="75000"/>
                            </a:schemeClr>
                          </a:solidFill>
                          <a:effectLst/>
                          <a:latin typeface="微軟正黑體" panose="020B0604030504040204" pitchFamily="34" charset="-120"/>
                          <a:ea typeface="微軟正黑體" panose="020B0604030504040204" pitchFamily="34" charset="-120"/>
                          <a:cs typeface="+mn-cs"/>
                        </a:rPr>
                        <a:t>3</a:t>
                      </a:r>
                      <a:endParaRPr lang="zh-TW" altLang="en-US" sz="1100" b="1" kern="1200" dirty="0">
                        <a:solidFill>
                          <a:schemeClr val="bg1">
                            <a:lumMod val="75000"/>
                          </a:schemeClr>
                        </a:solidFill>
                        <a:effectLst/>
                        <a:latin typeface="微軟正黑體" panose="020B0604030504040204" pitchFamily="34" charset="-120"/>
                        <a:ea typeface="微軟正黑體" panose="020B0604030504040204" pitchFamily="34" charset="-120"/>
                        <a:cs typeface="+mn-cs"/>
                      </a:endParaRPr>
                    </a:p>
                    <a:p>
                      <a:pPr algn="l">
                        <a:lnSpc>
                          <a:spcPct val="150000"/>
                        </a:lnSpc>
                        <a:buNone/>
                      </a:pPr>
                      <a:r>
                        <a:rPr lang="zh-TW" altLang="en-US" sz="1100" b="1" kern="1200" dirty="0">
                          <a:solidFill>
                            <a:schemeClr val="tx1"/>
                          </a:solidFill>
                          <a:effectLst/>
                          <a:latin typeface="微軟正黑體" panose="020B0604030504040204" pitchFamily="34" charset="-120"/>
                          <a:ea typeface="微軟正黑體" panose="020B0604030504040204" pitchFamily="34" charset="-120"/>
                          <a:cs typeface="+mn-cs"/>
                        </a:rPr>
                        <a:t>你的興趣愛好可以幫助你和他人建立關係。像體育運動、閱讀、聽音樂等等就是興趣愛好。人們喜歡花時間談論他們興趣愛好。當你和你的聯繫人有相同的興趣愛好時，可以鞏固你們之間關係。</a:t>
                      </a:r>
                    </a:p>
                  </a:txBody>
                  <a:tcPr marL="38782" marR="3878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a:lnSpc>
                          <a:spcPct val="150000"/>
                        </a:lnSpc>
                        <a:buNone/>
                      </a:pPr>
                      <a:endParaRPr lang="zh-TW" altLang="en-US" sz="1100" kern="1200" dirty="0">
                        <a:solidFill>
                          <a:schemeClr val="tx1"/>
                        </a:solidFill>
                        <a:effectLst/>
                        <a:latin typeface="微軟正黑體" panose="020B0604030504040204" pitchFamily="34" charset="-120"/>
                        <a:ea typeface="微軟正黑體" panose="020B0604030504040204" pitchFamily="34" charset="-120"/>
                        <a:cs typeface="+mn-cs"/>
                      </a:endParaRPr>
                    </a:p>
                  </a:txBody>
                  <a:tcPr marL="38782" marR="3878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4361869"/>
                  </a:ext>
                </a:extLst>
              </a:tr>
              <a:tr h="732779">
                <a:tc>
                  <a:txBody>
                    <a:bodyPr/>
                    <a:lstStyle/>
                    <a:p>
                      <a:pPr algn="ctr">
                        <a:lnSpc>
                          <a:spcPct val="150000"/>
                        </a:lnSpc>
                        <a:buNone/>
                      </a:pPr>
                      <a:r>
                        <a:rPr lang="en-US" altLang="zh-TW" sz="1100" b="1" kern="1200" dirty="0">
                          <a:solidFill>
                            <a:schemeClr val="tx1"/>
                          </a:solidFill>
                          <a:effectLst/>
                          <a:latin typeface="微軟正黑體" panose="020B0604030504040204" pitchFamily="34" charset="-120"/>
                          <a:ea typeface="微軟正黑體" panose="020B0604030504040204" pitchFamily="34" charset="-120"/>
                          <a:cs typeface="+mn-cs"/>
                        </a:rPr>
                        <a:t>Networks/</a:t>
                      </a:r>
                      <a:r>
                        <a:rPr lang="zh-TW" altLang="en-US" sz="1100" b="1" kern="1200" dirty="0">
                          <a:solidFill>
                            <a:schemeClr val="tx1"/>
                          </a:solidFill>
                          <a:effectLst/>
                          <a:latin typeface="微軟正黑體" panose="020B0604030504040204" pitchFamily="34" charset="-120"/>
                          <a:ea typeface="微軟正黑體" panose="020B0604030504040204" pitchFamily="34" charset="-120"/>
                          <a:cs typeface="+mn-cs"/>
                        </a:rPr>
                        <a:t>人際關係 </a:t>
                      </a:r>
                      <a:r>
                        <a:rPr lang="en-US" altLang="zh-TW" sz="1100" b="1" kern="1200" dirty="0">
                          <a:solidFill>
                            <a:schemeClr val="bg1">
                              <a:lumMod val="75000"/>
                            </a:schemeClr>
                          </a:solidFill>
                          <a:effectLst/>
                          <a:latin typeface="微軟正黑體" panose="020B0604030504040204" pitchFamily="34" charset="-120"/>
                          <a:ea typeface="微軟正黑體" panose="020B0604030504040204" pitchFamily="34" charset="-120"/>
                          <a:cs typeface="+mn-cs"/>
                        </a:rPr>
                        <a:t>2</a:t>
                      </a:r>
                      <a:endParaRPr lang="zh-TW" altLang="en-US" sz="1100" b="1" kern="1200" dirty="0">
                        <a:solidFill>
                          <a:schemeClr val="bg1">
                            <a:lumMod val="75000"/>
                          </a:schemeClr>
                        </a:solidFill>
                        <a:effectLst/>
                        <a:latin typeface="微軟正黑體" panose="020B0604030504040204" pitchFamily="34" charset="-120"/>
                        <a:ea typeface="微軟正黑體" panose="020B0604030504040204" pitchFamily="34" charset="-120"/>
                        <a:cs typeface="+mn-cs"/>
                      </a:endParaRPr>
                    </a:p>
                    <a:p>
                      <a:pPr algn="l">
                        <a:lnSpc>
                          <a:spcPct val="150000"/>
                        </a:lnSpc>
                        <a:buNone/>
                      </a:pPr>
                      <a:r>
                        <a:rPr lang="zh-TW" altLang="en-US" sz="1100" b="1" kern="1200" dirty="0">
                          <a:solidFill>
                            <a:schemeClr val="tx1"/>
                          </a:solidFill>
                          <a:effectLst/>
                          <a:latin typeface="微軟正黑體" panose="020B0604030504040204" pitchFamily="34" charset="-120"/>
                          <a:ea typeface="微軟正黑體" panose="020B0604030504040204" pitchFamily="34" charset="-120"/>
                          <a:cs typeface="+mn-cs"/>
                        </a:rPr>
                        <a:t>你有許多的人際關係，包括正式的和非正式的。一個人際關係可以是一個組織、一種制度、一家公司或你交往的個人。</a:t>
                      </a:r>
                    </a:p>
                  </a:txBody>
                  <a:tcPr marL="38782" marR="3878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a:lnSpc>
                          <a:spcPct val="150000"/>
                        </a:lnSpc>
                        <a:buNone/>
                      </a:pPr>
                      <a:endParaRPr lang="zh-TW" altLang="en-US" sz="1100" u="none" kern="1200" dirty="0">
                        <a:solidFill>
                          <a:schemeClr val="tx1"/>
                        </a:solidFill>
                        <a:effectLst/>
                        <a:latin typeface="微軟正黑體" panose="020B0604030504040204" pitchFamily="34" charset="-120"/>
                        <a:ea typeface="微軟正黑體" panose="020B0604030504040204" pitchFamily="34" charset="-120"/>
                        <a:cs typeface="+mn-cs"/>
                      </a:endParaRPr>
                    </a:p>
                  </a:txBody>
                  <a:tcPr marL="38782" marR="3878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038590"/>
                  </a:ext>
                </a:extLst>
              </a:tr>
              <a:tr h="1242091">
                <a:tc>
                  <a:txBody>
                    <a:bodyPr/>
                    <a:lstStyle/>
                    <a:p>
                      <a:pPr algn="ctr">
                        <a:lnSpc>
                          <a:spcPct val="150000"/>
                        </a:lnSpc>
                        <a:buNone/>
                      </a:pPr>
                      <a:r>
                        <a:rPr lang="en-US" altLang="zh-TW" sz="1100" b="1" kern="1200" dirty="0">
                          <a:solidFill>
                            <a:schemeClr val="tx1"/>
                          </a:solidFill>
                          <a:effectLst/>
                          <a:latin typeface="微軟正黑體" panose="020B0604030504040204" pitchFamily="34" charset="-120"/>
                          <a:ea typeface="微軟正黑體" panose="020B0604030504040204" pitchFamily="34" charset="-120"/>
                          <a:cs typeface="+mn-cs"/>
                        </a:rPr>
                        <a:t>Skills/</a:t>
                      </a:r>
                      <a:r>
                        <a:rPr lang="zh-TW" altLang="en-US" sz="1100" b="1" kern="1200" dirty="0">
                          <a:solidFill>
                            <a:schemeClr val="tx1"/>
                          </a:solidFill>
                          <a:effectLst/>
                          <a:latin typeface="微軟正黑體" panose="020B0604030504040204" pitchFamily="34" charset="-120"/>
                          <a:ea typeface="微軟正黑體" panose="020B0604030504040204" pitchFamily="34" charset="-120"/>
                          <a:cs typeface="+mn-cs"/>
                        </a:rPr>
                        <a:t>技巧 </a:t>
                      </a:r>
                      <a:r>
                        <a:rPr lang="en-US" altLang="zh-TW" sz="1100" b="1" kern="1200" dirty="0">
                          <a:solidFill>
                            <a:schemeClr val="bg1">
                              <a:lumMod val="75000"/>
                            </a:schemeClr>
                          </a:solidFill>
                          <a:effectLst/>
                          <a:latin typeface="微軟正黑體" panose="020B0604030504040204" pitchFamily="34" charset="-120"/>
                          <a:ea typeface="微軟正黑體" panose="020B0604030504040204" pitchFamily="34" charset="-120"/>
                          <a:cs typeface="+mn-cs"/>
                        </a:rPr>
                        <a:t>4</a:t>
                      </a:r>
                      <a:endParaRPr lang="zh-TW" altLang="en-US" sz="1100" b="1" kern="1200" dirty="0">
                        <a:solidFill>
                          <a:schemeClr val="bg1">
                            <a:lumMod val="75000"/>
                          </a:schemeClr>
                        </a:solidFill>
                        <a:effectLst/>
                        <a:latin typeface="微軟正黑體" panose="020B0604030504040204" pitchFamily="34" charset="-120"/>
                        <a:ea typeface="微軟正黑體" panose="020B0604030504040204" pitchFamily="34" charset="-120"/>
                        <a:cs typeface="+mn-cs"/>
                      </a:endParaRPr>
                    </a:p>
                    <a:p>
                      <a:pPr algn="l">
                        <a:lnSpc>
                          <a:spcPct val="150000"/>
                        </a:lnSpc>
                        <a:buNone/>
                      </a:pPr>
                      <a:r>
                        <a:rPr lang="zh-TW" altLang="en-US" sz="1100" b="1" kern="1200" dirty="0">
                          <a:solidFill>
                            <a:schemeClr val="tx1"/>
                          </a:solidFill>
                          <a:effectLst/>
                          <a:latin typeface="微軟正黑體" panose="020B0604030504040204" pitchFamily="34" charset="-120"/>
                          <a:ea typeface="微軟正黑體" panose="020B0604030504040204" pitchFamily="34" charset="-120"/>
                          <a:cs typeface="+mn-cs"/>
                        </a:rPr>
                        <a:t>你對你的人際關係中的人們的天賦和能力瞭解愈多，你就能夠在需要的時候更有機會找到</a:t>
                      </a:r>
                      <a:r>
                        <a:rPr lang="en-US" altLang="zh-TW" sz="1100" b="1"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en-US" sz="1100" b="1" kern="1200" dirty="0">
                          <a:solidFill>
                            <a:schemeClr val="tx1"/>
                          </a:solidFill>
                          <a:effectLst/>
                          <a:latin typeface="微軟正黑體" panose="020B0604030504040204" pitchFamily="34" charset="-120"/>
                          <a:ea typeface="微軟正黑體" panose="020B0604030504040204" pitchFamily="34" charset="-120"/>
                          <a:cs typeface="+mn-cs"/>
                        </a:rPr>
                        <a:t>並引薦</a:t>
                      </a:r>
                      <a:r>
                        <a:rPr lang="en-US" altLang="zh-TW" sz="1100" b="1"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en-US" sz="1100" b="1" kern="1200" dirty="0">
                          <a:solidFill>
                            <a:schemeClr val="tx1"/>
                          </a:solidFill>
                          <a:effectLst/>
                          <a:latin typeface="微軟正黑體" panose="020B0604030504040204" pitchFamily="34" charset="-120"/>
                          <a:ea typeface="微軟正黑體" panose="020B0604030504040204" pitchFamily="34" charset="-120"/>
                          <a:cs typeface="+mn-cs"/>
                        </a:rPr>
                        <a:t>合適的、實惠的產品和服務。當你試圖抓住商機的時候，愈來愈多的人就會瞭解你的技巧，這對你來說是更好的機會！</a:t>
                      </a:r>
                    </a:p>
                  </a:txBody>
                  <a:tcPr marL="38782" marR="3878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342900" lvl="0" indent="-342900" algn="l">
                        <a:lnSpc>
                          <a:spcPct val="150000"/>
                        </a:lnSpc>
                        <a:buFont typeface="Arial" panose="020B0604020202020204" pitchFamily="34" charset="0"/>
                        <a:buChar char="●"/>
                      </a:pPr>
                      <a:r>
                        <a:rPr lang="zh-TW" altLang="en-US" sz="1100" kern="1200" dirty="0">
                          <a:solidFill>
                            <a:schemeClr val="tx1"/>
                          </a:solidFill>
                          <a:effectLst/>
                          <a:latin typeface="微軟正黑體" panose="020B0604030504040204" pitchFamily="34" charset="-120"/>
                          <a:ea typeface="微軟正黑體" panose="020B0604030504040204" pitchFamily="34" charset="-120"/>
                          <a:cs typeface="+mn-cs"/>
                        </a:rPr>
                        <a:t> </a:t>
                      </a:r>
                      <a:endParaRPr lang="en-US" altLang="zh-TW" sz="1100" kern="1200" dirty="0">
                        <a:solidFill>
                          <a:schemeClr val="tx1"/>
                        </a:solidFill>
                        <a:effectLst/>
                        <a:latin typeface="微軟正黑體" panose="020B0604030504040204" pitchFamily="34" charset="-120"/>
                        <a:ea typeface="微軟正黑體" panose="020B0604030504040204" pitchFamily="34" charset="-120"/>
                        <a:cs typeface="+mn-cs"/>
                      </a:endParaRPr>
                    </a:p>
                    <a:p>
                      <a:pPr marL="342900" lvl="0" indent="-342900" algn="l">
                        <a:lnSpc>
                          <a:spcPct val="150000"/>
                        </a:lnSpc>
                        <a:buFont typeface="Arial" panose="020B0604020202020204" pitchFamily="34" charset="0"/>
                        <a:buChar char="●"/>
                      </a:pPr>
                      <a:r>
                        <a:rPr lang="zh-TW" altLang="en-US" sz="1100" kern="1200" dirty="0">
                          <a:solidFill>
                            <a:schemeClr val="tx1"/>
                          </a:solidFill>
                          <a:effectLst/>
                          <a:latin typeface="微軟正黑體" panose="020B0604030504040204" pitchFamily="34" charset="-120"/>
                          <a:ea typeface="微軟正黑體" panose="020B0604030504040204" pitchFamily="34" charset="-120"/>
                          <a:cs typeface="+mn-cs"/>
                        </a:rPr>
                        <a:t> </a:t>
                      </a:r>
                      <a:endParaRPr lang="en-US" altLang="zh-TW" sz="1100" kern="1200" dirty="0">
                        <a:solidFill>
                          <a:schemeClr val="tx1"/>
                        </a:solidFill>
                        <a:effectLst/>
                        <a:latin typeface="微軟正黑體" panose="020B0604030504040204" pitchFamily="34" charset="-120"/>
                        <a:ea typeface="微軟正黑體" panose="020B0604030504040204" pitchFamily="34" charset="-120"/>
                        <a:cs typeface="+mn-cs"/>
                      </a:endParaRPr>
                    </a:p>
                    <a:p>
                      <a:pPr marL="342900" lvl="0" indent="-342900" algn="l">
                        <a:lnSpc>
                          <a:spcPct val="150000"/>
                        </a:lnSpc>
                        <a:buFont typeface="Arial" panose="020B0604020202020204" pitchFamily="34" charset="0"/>
                        <a:buChar char="●"/>
                      </a:pPr>
                      <a:r>
                        <a:rPr lang="zh-TW" altLang="en-US" sz="1100" kern="1200" dirty="0">
                          <a:solidFill>
                            <a:schemeClr val="tx1"/>
                          </a:solidFill>
                          <a:effectLst/>
                          <a:latin typeface="微軟正黑體" panose="020B0604030504040204" pitchFamily="34" charset="-120"/>
                          <a:ea typeface="微軟正黑體" panose="020B0604030504040204" pitchFamily="34" charset="-120"/>
                          <a:cs typeface="+mn-cs"/>
                        </a:rPr>
                        <a:t> </a:t>
                      </a:r>
                      <a:endParaRPr lang="en-US" altLang="zh-TW" sz="1100" kern="1200" dirty="0">
                        <a:solidFill>
                          <a:schemeClr val="tx1"/>
                        </a:solidFill>
                        <a:effectLst/>
                        <a:latin typeface="微軟正黑體" panose="020B0604030504040204" pitchFamily="34" charset="-120"/>
                        <a:ea typeface="微軟正黑體" panose="020B0604030504040204" pitchFamily="34" charset="-120"/>
                        <a:cs typeface="+mn-cs"/>
                      </a:endParaRPr>
                    </a:p>
                    <a:p>
                      <a:pPr marL="342900" lvl="0" indent="-342900" algn="l">
                        <a:lnSpc>
                          <a:spcPct val="150000"/>
                        </a:lnSpc>
                        <a:buFont typeface="Arial" panose="020B0604020202020204" pitchFamily="34" charset="0"/>
                        <a:buChar char="●"/>
                      </a:pPr>
                      <a:r>
                        <a:rPr lang="zh-TW" altLang="en-US" sz="1100" kern="1200" dirty="0">
                          <a:solidFill>
                            <a:schemeClr val="tx1"/>
                          </a:solidFill>
                          <a:effectLst/>
                          <a:latin typeface="微軟正黑體" panose="020B0604030504040204" pitchFamily="34" charset="-120"/>
                          <a:ea typeface="微軟正黑體" panose="020B0604030504040204" pitchFamily="34" charset="-120"/>
                          <a:cs typeface="+mn-cs"/>
                        </a:rPr>
                        <a:t> </a:t>
                      </a:r>
                      <a:endParaRPr lang="en-US" altLang="zh-TW" sz="1100" kern="1200" dirty="0">
                        <a:solidFill>
                          <a:schemeClr val="tx1"/>
                        </a:solidFill>
                        <a:effectLst/>
                        <a:latin typeface="微軟正黑體" panose="020B0604030504040204" pitchFamily="34" charset="-120"/>
                        <a:ea typeface="微軟正黑體" panose="020B0604030504040204" pitchFamily="34" charset="-120"/>
                        <a:cs typeface="+mn-cs"/>
                      </a:endParaRPr>
                    </a:p>
                    <a:p>
                      <a:pPr marL="342900" lvl="0" indent="-342900" algn="l">
                        <a:lnSpc>
                          <a:spcPct val="150000"/>
                        </a:lnSpc>
                        <a:buFont typeface="Arial" panose="020B0604020202020204" pitchFamily="34" charset="0"/>
                        <a:buChar char="●"/>
                      </a:pPr>
                      <a:r>
                        <a:rPr lang="zh-TW" altLang="en-US" sz="1100" kern="1200" dirty="0">
                          <a:solidFill>
                            <a:schemeClr val="tx1"/>
                          </a:solidFill>
                          <a:effectLst/>
                          <a:latin typeface="微軟正黑體" panose="020B0604030504040204" pitchFamily="34" charset="-120"/>
                          <a:ea typeface="微軟正黑體" panose="020B0604030504040204" pitchFamily="34" charset="-120"/>
                          <a:cs typeface="+mn-cs"/>
                        </a:rPr>
                        <a:t> </a:t>
                      </a:r>
                      <a:endParaRPr lang="en-US" altLang="zh-TW" sz="1100" kern="1200" dirty="0">
                        <a:solidFill>
                          <a:schemeClr val="tx1"/>
                        </a:solidFill>
                        <a:effectLst/>
                        <a:latin typeface="微軟正黑體" panose="020B0604030504040204" pitchFamily="34" charset="-120"/>
                        <a:ea typeface="微軟正黑體" panose="020B0604030504040204" pitchFamily="34" charset="-120"/>
                        <a:cs typeface="+mn-cs"/>
                      </a:endParaRPr>
                    </a:p>
                  </a:txBody>
                  <a:tcPr marL="38782" marR="3878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852619"/>
                  </a:ext>
                </a:extLst>
              </a:tr>
              <a:tr h="777806">
                <a:tc gridSpan="2">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zh-TW" altLang="zh-TW" sz="1100" kern="1200" dirty="0">
                          <a:solidFill>
                            <a:schemeClr val="tx1"/>
                          </a:solidFill>
                          <a:effectLst/>
                          <a:latin typeface="微軟正黑體" panose="020B0604030504040204" pitchFamily="34" charset="-120"/>
                          <a:ea typeface="微軟正黑體" panose="020B0604030504040204" pitchFamily="34" charset="-120"/>
                          <a:cs typeface="+mn-cs"/>
                        </a:rPr>
                        <a:t>對於你的人際關係中的人，你希望瞭解到什麼程度？你可能有一個家庭作業要做，和你已經認識的人一起花時間集中學習這五個要素—他們的目標、成就、興趣愛好、人際關係和技巧。確認你回報了同樣的資訊。他們瞭解你愈多，那麼你的名字就會更快地深入人心，當機會來臨的時候，你的產品、服務、知識或經驗就會扮演重要的角色。</a:t>
                      </a:r>
                    </a:p>
                  </a:txBody>
                  <a:tcPr marL="38782" marR="3878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pPr marL="342900" lvl="0" indent="-342900" algn="ctr">
                        <a:lnSpc>
                          <a:spcPct val="90000"/>
                        </a:lnSpc>
                        <a:buFont typeface="Arial" panose="020B0604020202020204" pitchFamily="34" charset="0"/>
                        <a:buChar char="●"/>
                      </a:pPr>
                      <a:endParaRPr lang="zh-TW" altLang="en-US" sz="1200" kern="1200" dirty="0">
                        <a:solidFill>
                          <a:schemeClr val="tx1"/>
                        </a:solidFill>
                        <a:effectLst/>
                        <a:latin typeface="微軟正黑體" panose="020B0604030504040204" pitchFamily="34" charset="-120"/>
                        <a:ea typeface="微軟正黑體" panose="020B0604030504040204" pitchFamily="34" charset="-120"/>
                        <a:cs typeface="+mn-cs"/>
                      </a:endParaRPr>
                    </a:p>
                  </a:txBody>
                  <a:tcPr marL="38782" marR="3878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8386676"/>
                  </a:ext>
                </a:extLst>
              </a:tr>
            </a:tbl>
          </a:graphicData>
        </a:graphic>
      </p:graphicFrame>
      <p:grpSp>
        <p:nvGrpSpPr>
          <p:cNvPr id="8" name="群組 7">
            <a:extLst>
              <a:ext uri="{FF2B5EF4-FFF2-40B4-BE49-F238E27FC236}">
                <a16:creationId xmlns:a16="http://schemas.microsoft.com/office/drawing/2014/main" id="{B5DBC998-F832-FFDA-9790-07F735A7CAD7}"/>
              </a:ext>
            </a:extLst>
          </p:cNvPr>
          <p:cNvGrpSpPr/>
          <p:nvPr/>
        </p:nvGrpSpPr>
        <p:grpSpPr>
          <a:xfrm>
            <a:off x="3676074" y="155087"/>
            <a:ext cx="5107707" cy="369332"/>
            <a:chOff x="3676074" y="155087"/>
            <a:chExt cx="5107707" cy="369332"/>
          </a:xfrm>
        </p:grpSpPr>
        <p:sp>
          <p:nvSpPr>
            <p:cNvPr id="9" name="文字方塊 8">
              <a:extLst>
                <a:ext uri="{FF2B5EF4-FFF2-40B4-BE49-F238E27FC236}">
                  <a16:creationId xmlns:a16="http://schemas.microsoft.com/office/drawing/2014/main" id="{80F351E9-79FF-E64A-3C81-AEF7BD81C6C6}"/>
                </a:ext>
              </a:extLst>
            </p:cNvPr>
            <p:cNvSpPr txBox="1"/>
            <p:nvPr/>
          </p:nvSpPr>
          <p:spPr>
            <a:xfrm>
              <a:off x="5818908" y="185865"/>
              <a:ext cx="2964873" cy="307777"/>
            </a:xfrm>
            <a:prstGeom prst="rect">
              <a:avLst/>
            </a:prstGeom>
            <a:noFill/>
          </p:spPr>
          <p:txBody>
            <a:bodyPr wrap="square">
              <a:spAutoFit/>
            </a:bodyPr>
            <a:lstStyle/>
            <a:p>
              <a:r>
                <a:rPr kumimoji="1" lang="en-US" altLang="zh-TW" sz="1400" dirty="0">
                  <a:solidFill>
                    <a:schemeClr val="bg1">
                      <a:lumMod val="50000"/>
                    </a:schemeClr>
                  </a:solidFill>
                  <a:latin typeface="微軟正黑體" panose="020B0604030504040204" pitchFamily="34" charset="-120"/>
                  <a:ea typeface="微軟正黑體" panose="020B0604030504040204" pitchFamily="34" charset="-120"/>
                </a:rPr>
                <a:t>GAINS</a:t>
              </a:r>
              <a:r>
                <a:rPr kumimoji="1" lang="zh-TW" altLang="en-US" sz="1400" dirty="0">
                  <a:solidFill>
                    <a:schemeClr val="bg1">
                      <a:lumMod val="50000"/>
                    </a:schemeClr>
                  </a:solidFill>
                  <a:latin typeface="微軟正黑體" panose="020B0604030504040204" pitchFamily="34" charset="-120"/>
                  <a:ea typeface="微軟正黑體" panose="020B0604030504040204" pitchFamily="34" charset="-120"/>
                </a:rPr>
                <a:t> </a:t>
              </a:r>
              <a:r>
                <a:rPr kumimoji="1" lang="en-US" altLang="zh-TW" sz="1400" dirty="0">
                  <a:solidFill>
                    <a:schemeClr val="bg1">
                      <a:lumMod val="50000"/>
                    </a:schemeClr>
                  </a:solidFill>
                  <a:latin typeface="微軟正黑體" panose="020B0604030504040204" pitchFamily="34" charset="-120"/>
                  <a:ea typeface="微軟正黑體" panose="020B0604030504040204" pitchFamily="34" charset="-120"/>
                </a:rPr>
                <a:t>Worksheet</a:t>
              </a:r>
              <a:endParaRPr kumimoji="1" lang="zh-TW" altLang="zh-TW" sz="1400" b="1" dirty="0">
                <a:solidFill>
                  <a:schemeClr val="bg1">
                    <a:lumMod val="65000"/>
                  </a:schemeClr>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D7979A92-35CF-46A4-43F6-B64ECAB1683B}"/>
                </a:ext>
              </a:extLst>
            </p:cNvPr>
            <p:cNvSpPr txBox="1"/>
            <p:nvPr/>
          </p:nvSpPr>
          <p:spPr>
            <a:xfrm>
              <a:off x="3676074" y="155087"/>
              <a:ext cx="1962728" cy="369332"/>
            </a:xfrm>
            <a:prstGeom prst="rect">
              <a:avLst/>
            </a:prstGeom>
            <a:noFill/>
          </p:spPr>
          <p:txBody>
            <a:bodyPr wrap="square">
              <a:spAutoFit/>
            </a:bodyPr>
            <a:lstStyle/>
            <a:p>
              <a:pPr algn="r"/>
              <a:r>
                <a:rPr kumimoji="1" lang="en-US" altLang="zh-TW" b="1" dirty="0">
                  <a:solidFill>
                    <a:srgbClr val="C00000"/>
                  </a:solidFill>
                  <a:latin typeface="微軟正黑體" panose="020B0604030504040204" pitchFamily="34" charset="-120"/>
                  <a:ea typeface="微軟正黑體" panose="020B0604030504040204" pitchFamily="34" charset="-120"/>
                </a:rPr>
                <a:t>GAINS </a:t>
              </a:r>
              <a:r>
                <a:rPr kumimoji="1" lang="zh-TW" altLang="en-US" b="1" dirty="0">
                  <a:solidFill>
                    <a:srgbClr val="C00000"/>
                  </a:solidFill>
                  <a:latin typeface="微軟正黑體" panose="020B0604030504040204" pitchFamily="34" charset="-120"/>
                  <a:ea typeface="微軟正黑體" panose="020B0604030504040204" pitchFamily="34" charset="-120"/>
                </a:rPr>
                <a:t>工作表</a:t>
              </a:r>
              <a:endParaRPr lang="zh-TW" altLang="en-US" dirty="0"/>
            </a:p>
          </p:txBody>
        </p:sp>
        <p:cxnSp>
          <p:nvCxnSpPr>
            <p:cNvPr id="11" name="直線接點 10">
              <a:extLst>
                <a:ext uri="{FF2B5EF4-FFF2-40B4-BE49-F238E27FC236}">
                  <a16:creationId xmlns:a16="http://schemas.microsoft.com/office/drawing/2014/main" id="{F8DDAB95-5EB8-2770-4CC4-BEAC69D889CF}"/>
                </a:ext>
              </a:extLst>
            </p:cNvPr>
            <p:cNvCxnSpPr>
              <a:cxnSpLocks/>
            </p:cNvCxnSpPr>
            <p:nvPr/>
          </p:nvCxnSpPr>
          <p:spPr>
            <a:xfrm>
              <a:off x="5698837" y="249383"/>
              <a:ext cx="0" cy="195009"/>
            </a:xfrm>
            <a:prstGeom prst="line">
              <a:avLst/>
            </a:prstGeom>
            <a:ln w="127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2544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04893-4DE1-4133-9B5E-DBF8167F00EB}"/>
            </a:ext>
          </a:extLst>
        </p:cNvPr>
        <p:cNvGrpSpPr/>
        <p:nvPr/>
      </p:nvGrpSpPr>
      <p:grpSpPr>
        <a:xfrm>
          <a:off x="0" y="0"/>
          <a:ext cx="0" cy="0"/>
          <a:chOff x="0" y="0"/>
          <a:chExt cx="0" cy="0"/>
        </a:xfrm>
      </p:grpSpPr>
    </p:spTree>
    <p:extLst>
      <p:ext uri="{BB962C8B-B14F-4D97-AF65-F5344CB8AC3E}">
        <p14:creationId xmlns:p14="http://schemas.microsoft.com/office/powerpoint/2010/main" val="3039847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DA683-97E8-A6A6-1B07-131DBF43A366}"/>
            </a:ext>
          </a:extLst>
        </p:cNvPr>
        <p:cNvGrpSpPr/>
        <p:nvPr/>
      </p:nvGrpSpPr>
      <p:grpSpPr>
        <a:xfrm>
          <a:off x="0" y="0"/>
          <a:ext cx="0" cy="0"/>
          <a:chOff x="0" y="0"/>
          <a:chExt cx="0" cy="0"/>
        </a:xfrm>
      </p:grpSpPr>
      <p:grpSp>
        <p:nvGrpSpPr>
          <p:cNvPr id="6" name="群組 5">
            <a:extLst>
              <a:ext uri="{FF2B5EF4-FFF2-40B4-BE49-F238E27FC236}">
                <a16:creationId xmlns:a16="http://schemas.microsoft.com/office/drawing/2014/main" id="{94CE9AC8-0083-E456-F268-9570831DD2E5}"/>
              </a:ext>
            </a:extLst>
          </p:cNvPr>
          <p:cNvGrpSpPr/>
          <p:nvPr/>
        </p:nvGrpSpPr>
        <p:grpSpPr>
          <a:xfrm>
            <a:off x="2927927" y="155087"/>
            <a:ext cx="6650182" cy="369332"/>
            <a:chOff x="2927927" y="155087"/>
            <a:chExt cx="6650182" cy="369332"/>
          </a:xfrm>
        </p:grpSpPr>
        <p:sp>
          <p:nvSpPr>
            <p:cNvPr id="7" name="文字方塊 6">
              <a:extLst>
                <a:ext uri="{FF2B5EF4-FFF2-40B4-BE49-F238E27FC236}">
                  <a16:creationId xmlns:a16="http://schemas.microsoft.com/office/drawing/2014/main" id="{74B5A381-1BEF-FCD7-E1BC-D27D0D0639D3}"/>
                </a:ext>
              </a:extLst>
            </p:cNvPr>
            <p:cNvSpPr txBox="1"/>
            <p:nvPr/>
          </p:nvSpPr>
          <p:spPr>
            <a:xfrm>
              <a:off x="5818908" y="185865"/>
              <a:ext cx="3759201" cy="307777"/>
            </a:xfrm>
            <a:prstGeom prst="rect">
              <a:avLst/>
            </a:prstGeom>
            <a:noFill/>
          </p:spPr>
          <p:txBody>
            <a:bodyPr wrap="square">
              <a:spAutoFit/>
            </a:bodyPr>
            <a:lstStyle/>
            <a:p>
              <a:r>
                <a:rPr kumimoji="1" lang="zh-TW" altLang="zh-TW" sz="1400" dirty="0">
                  <a:solidFill>
                    <a:schemeClr val="bg1">
                      <a:lumMod val="50000"/>
                    </a:schemeClr>
                  </a:solidFill>
                  <a:latin typeface="Century Gothic" panose="020B0502020202020204" pitchFamily="34" charset="0"/>
                  <a:ea typeface="微軟正黑體" panose="020B0604030504040204" pitchFamily="34" charset="-120"/>
                </a:rPr>
                <a:t>Contact Sphere Worksheet</a:t>
              </a:r>
              <a:endParaRPr kumimoji="1" lang="zh-TW" altLang="zh-TW" sz="1400" b="1" dirty="0">
                <a:solidFill>
                  <a:schemeClr val="bg1">
                    <a:lumMod val="65000"/>
                  </a:schemeClr>
                </a:solidFill>
                <a:latin typeface="微軟正黑體" panose="020B0604030504040204" pitchFamily="34" charset="-120"/>
                <a:ea typeface="微軟正黑體" panose="020B0604030504040204" pitchFamily="34" charset="-120"/>
              </a:endParaRPr>
            </a:p>
          </p:txBody>
        </p:sp>
        <p:sp>
          <p:nvSpPr>
            <p:cNvPr id="8" name="文字方塊 7">
              <a:extLst>
                <a:ext uri="{FF2B5EF4-FFF2-40B4-BE49-F238E27FC236}">
                  <a16:creationId xmlns:a16="http://schemas.microsoft.com/office/drawing/2014/main" id="{D825B855-6DA3-6BEE-EC69-2826FEC18AF1}"/>
                </a:ext>
              </a:extLst>
            </p:cNvPr>
            <p:cNvSpPr txBox="1"/>
            <p:nvPr/>
          </p:nvSpPr>
          <p:spPr>
            <a:xfrm>
              <a:off x="2927927" y="155087"/>
              <a:ext cx="2710875" cy="369332"/>
            </a:xfrm>
            <a:prstGeom prst="rect">
              <a:avLst/>
            </a:prstGeom>
            <a:noFill/>
          </p:spPr>
          <p:txBody>
            <a:bodyPr wrap="square">
              <a:spAutoFit/>
            </a:bodyPr>
            <a:lstStyle/>
            <a:p>
              <a:pPr algn="r"/>
              <a:r>
                <a:rPr kumimoji="1" lang="zh-TW" altLang="en-US" b="1" dirty="0">
                  <a:solidFill>
                    <a:srgbClr val="C00000"/>
                  </a:solidFill>
                  <a:latin typeface="微軟正黑體" panose="020B0604030504040204" pitchFamily="34" charset="-120"/>
                  <a:ea typeface="微軟正黑體" panose="020B0604030504040204" pitchFamily="34" charset="-120"/>
                </a:rPr>
                <a:t>業務人脈圈</a:t>
              </a:r>
              <a:endParaRPr lang="zh-TW" altLang="en-US" dirty="0"/>
            </a:p>
          </p:txBody>
        </p:sp>
        <p:cxnSp>
          <p:nvCxnSpPr>
            <p:cNvPr id="9" name="直線接點 8">
              <a:extLst>
                <a:ext uri="{FF2B5EF4-FFF2-40B4-BE49-F238E27FC236}">
                  <a16:creationId xmlns:a16="http://schemas.microsoft.com/office/drawing/2014/main" id="{848475F9-B67B-F196-42D4-6B355A685ED1}"/>
                </a:ext>
              </a:extLst>
            </p:cNvPr>
            <p:cNvCxnSpPr>
              <a:cxnSpLocks/>
            </p:cNvCxnSpPr>
            <p:nvPr/>
          </p:nvCxnSpPr>
          <p:spPr>
            <a:xfrm>
              <a:off x="5698837" y="249383"/>
              <a:ext cx="0" cy="195009"/>
            </a:xfrm>
            <a:prstGeom prst="line">
              <a:avLst/>
            </a:prstGeom>
            <a:ln w="127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aphicFrame>
        <p:nvGraphicFramePr>
          <p:cNvPr id="2" name="表格 1">
            <a:extLst>
              <a:ext uri="{FF2B5EF4-FFF2-40B4-BE49-F238E27FC236}">
                <a16:creationId xmlns:a16="http://schemas.microsoft.com/office/drawing/2014/main" id="{8DA3DF87-180A-C21C-2E8C-536DC6911831}"/>
              </a:ext>
            </a:extLst>
          </p:cNvPr>
          <p:cNvGraphicFramePr>
            <a:graphicFrameLocks noGrp="1"/>
          </p:cNvGraphicFramePr>
          <p:nvPr>
            <p:extLst>
              <p:ext uri="{D42A27DB-BD31-4B8C-83A1-F6EECF244321}">
                <p14:modId xmlns:p14="http://schemas.microsoft.com/office/powerpoint/2010/main" val="2389294041"/>
              </p:ext>
            </p:extLst>
          </p:nvPr>
        </p:nvGraphicFramePr>
        <p:xfrm>
          <a:off x="253464" y="628949"/>
          <a:ext cx="11032094" cy="6002756"/>
        </p:xfrm>
        <a:graphic>
          <a:graphicData uri="http://schemas.openxmlformats.org/drawingml/2006/table">
            <a:tbl>
              <a:tblPr bandRow="1">
                <a:tableStyleId>{5C22544A-7EE6-4342-B048-85BDC9FD1C3A}</a:tableStyleId>
              </a:tblPr>
              <a:tblGrid>
                <a:gridCol w="510235">
                  <a:extLst>
                    <a:ext uri="{9D8B030D-6E8A-4147-A177-3AD203B41FA5}">
                      <a16:colId xmlns:a16="http://schemas.microsoft.com/office/drawing/2014/main" val="2502619773"/>
                    </a:ext>
                  </a:extLst>
                </a:gridCol>
                <a:gridCol w="6837714">
                  <a:extLst>
                    <a:ext uri="{9D8B030D-6E8A-4147-A177-3AD203B41FA5}">
                      <a16:colId xmlns:a16="http://schemas.microsoft.com/office/drawing/2014/main" val="4059174004"/>
                    </a:ext>
                  </a:extLst>
                </a:gridCol>
                <a:gridCol w="397163">
                  <a:extLst>
                    <a:ext uri="{9D8B030D-6E8A-4147-A177-3AD203B41FA5}">
                      <a16:colId xmlns:a16="http://schemas.microsoft.com/office/drawing/2014/main" val="328963898"/>
                    </a:ext>
                  </a:extLst>
                </a:gridCol>
                <a:gridCol w="3286982">
                  <a:extLst>
                    <a:ext uri="{9D8B030D-6E8A-4147-A177-3AD203B41FA5}">
                      <a16:colId xmlns:a16="http://schemas.microsoft.com/office/drawing/2014/main" val="3711827268"/>
                    </a:ext>
                  </a:extLst>
                </a:gridCol>
              </a:tblGrid>
              <a:tr h="452009">
                <a:tc gridSpan="2">
                  <a:txBody>
                    <a:bodyPr/>
                    <a:lstStyle/>
                    <a:p>
                      <a:r>
                        <a:rPr lang="zh-TW" altLang="zh-TW" sz="1100" b="1" dirty="0">
                          <a:effectLst/>
                          <a:latin typeface="微軟正黑體" panose="020B0604030504040204" pitchFamily="34" charset="-120"/>
                          <a:ea typeface="微軟正黑體" panose="020B0604030504040204" pitchFamily="34" charset="-120"/>
                        </a:rPr>
                        <a:t>業務人脈圈</a:t>
                      </a:r>
                      <a:endParaRPr lang="zh-TW" altLang="en-US" b="1" dirty="0"/>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lnL w="3175" cap="flat" cmpd="sng" algn="ctr">
                      <a:solidFill>
                        <a:schemeClr val="tx1"/>
                      </a:solidFill>
                      <a:prstDash val="solid"/>
                      <a:round/>
                      <a:headEnd type="none" w="med" len="med"/>
                      <a:tailEnd type="none" w="med" len="med"/>
                    </a:lnL>
                  </a:tcPr>
                </a:tc>
                <a:tc>
                  <a:txBody>
                    <a:bodyPr/>
                    <a:lstStyle/>
                    <a:p>
                      <a:endParaRPr lang="zh-TW" altLang="en-US" b="1" dirty="0"/>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buNone/>
                      </a:pPr>
                      <a:r>
                        <a:rPr lang="zh-TW" sz="1100" b="1" dirty="0">
                          <a:effectLst/>
                          <a:latin typeface="微軟正黑體" panose="020B0604030504040204" pitchFamily="34" charset="-120"/>
                          <a:ea typeface="微軟正黑體" panose="020B0604030504040204" pitchFamily="34" charset="-120"/>
                        </a:rPr>
                        <a:t>業務人脈圈前三名</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94628232"/>
                  </a:ext>
                </a:extLst>
              </a:tr>
              <a:tr h="452009">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1.</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50000"/>
                        </a:lnSpc>
                        <a:buNone/>
                      </a:pPr>
                      <a:r>
                        <a:rPr lang="zh-TW" sz="1100" dirty="0">
                          <a:effectLst/>
                          <a:latin typeface="微軟正黑體" panose="020B0604030504040204" pitchFamily="34" charset="-120"/>
                          <a:ea typeface="微軟正黑體" panose="020B0604030504040204" pitchFamily="34" charset="-120"/>
                        </a:rPr>
                        <a:t>→</a:t>
                      </a:r>
                      <a:r>
                        <a:rPr lang="zh-TW" altLang="zh-TW" sz="1100" dirty="0">
                          <a:effectLst/>
                          <a:latin typeface="微軟正黑體" panose="020B0604030504040204" pitchFamily="34" charset="-120"/>
                          <a:ea typeface="微軟正黑體" panose="020B0604030504040204" pitchFamily="34" charset="-120"/>
                        </a:rPr>
                        <a:t>。</a:t>
                      </a:r>
                      <a:r>
                        <a:rPr lang="zh-TW" sz="1100" dirty="0">
                          <a:effectLst/>
                          <a:latin typeface="微軟正黑體" panose="020B0604030504040204" pitchFamily="34" charset="-120"/>
                          <a:ea typeface="微軟正黑體" panose="020B0604030504040204" pitchFamily="34" charset="-120"/>
                        </a:rPr>
                        <a:t> (</a:t>
                      </a:r>
                      <a:r>
                        <a:rPr lang="zh-TW" altLang="en-US" sz="1100" dirty="0">
                          <a:effectLst/>
                          <a:latin typeface="微軟正黑體" panose="020B0604030504040204" pitchFamily="34" charset="-120"/>
                          <a:ea typeface="微軟正黑體" panose="020B0604030504040204" pitchFamily="34" charset="-120"/>
                        </a:rPr>
                        <a:t> </a:t>
                      </a:r>
                      <a:r>
                        <a:rPr lang="zh-TW" sz="1100" dirty="0">
                          <a:effectLst/>
                          <a:latin typeface="微軟正黑體" panose="020B0604030504040204" pitchFamily="34" charset="-120"/>
                          <a:ea typeface="微軟正黑體" panose="020B0604030504040204" pitchFamily="34" charset="-120"/>
                        </a:rPr>
                        <a:t>)</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50000"/>
                        </a:lnSpc>
                        <a:buNone/>
                      </a:pPr>
                      <a:r>
                        <a:rPr lang="zh-TW" sz="1100" b="1" dirty="0">
                          <a:effectLst/>
                          <a:latin typeface="微軟正黑體" panose="020B0604030504040204" pitchFamily="34" charset="-120"/>
                          <a:ea typeface="微軟正黑體" panose="020B0604030504040204" pitchFamily="34" charset="-120"/>
                        </a:rPr>
                        <a:t>那三種職業能讓你完成你的業務人脈圈</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6174964"/>
                  </a:ext>
                </a:extLst>
              </a:tr>
              <a:tr h="452009">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2.</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a:t>
                      </a:r>
                      <a:r>
                        <a:rPr lang="zh-TW" altLang="en-US" sz="1100" dirty="0">
                          <a:effectLst/>
                          <a:latin typeface="微軟正黑體" panose="020B0604030504040204" pitchFamily="34" charset="-120"/>
                          <a:ea typeface="微軟正黑體" panose="020B0604030504040204" pitchFamily="34" charset="-120"/>
                        </a:rPr>
                        <a:t> </a:t>
                      </a:r>
                      <a:r>
                        <a:rPr lang="zh-TW" altLang="zh-TW" sz="1100" dirty="0">
                          <a:effectLst/>
                          <a:latin typeface="微軟正黑體" panose="020B0604030504040204" pitchFamily="34" charset="-120"/>
                          <a:ea typeface="微軟正黑體" panose="020B0604030504040204" pitchFamily="34" charset="-120"/>
                        </a:rPr>
                        <a:t>)</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extLst>
                  <a:ext uri="{0D108BD9-81ED-4DB2-BD59-A6C34878D82A}">
                    <a16:rowId xmlns:a16="http://schemas.microsoft.com/office/drawing/2014/main" val="2423181796"/>
                  </a:ext>
                </a:extLst>
              </a:tr>
              <a:tr h="452009">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3.</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a:t>
                      </a:r>
                      <a:r>
                        <a:rPr lang="zh-TW" altLang="en-US" sz="1100" dirty="0">
                          <a:effectLst/>
                          <a:latin typeface="微軟正黑體" panose="020B0604030504040204" pitchFamily="34" charset="-120"/>
                          <a:ea typeface="微軟正黑體" panose="020B0604030504040204" pitchFamily="34" charset="-120"/>
                        </a:rPr>
                        <a:t> </a:t>
                      </a:r>
                      <a:r>
                        <a:rPr lang="zh-TW" altLang="zh-TW" sz="1100" dirty="0">
                          <a:effectLst/>
                          <a:latin typeface="微軟正黑體" panose="020B0604030504040204" pitchFamily="34" charset="-120"/>
                          <a:ea typeface="微軟正黑體" panose="020B0604030504040204" pitchFamily="34" charset="-120"/>
                        </a:rPr>
                        <a:t>)</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rowSpan="8">
                  <a:txBody>
                    <a:bodyPr/>
                    <a:lstStyle/>
                    <a:p>
                      <a:pPr marL="342900" lvl="0" indent="-342900" algn="l">
                        <a:lnSpc>
                          <a:spcPct val="150000"/>
                        </a:lnSpc>
                        <a:buClr>
                          <a:srgbClr val="000000"/>
                        </a:buClr>
                        <a:buFont typeface="+mj-lt"/>
                        <a:buAutoNum type="arabicPeriod"/>
                      </a:pPr>
                      <a:r>
                        <a:rPr lang="zh-TW" altLang="en-US" sz="1100" u="none" strike="noStrike" dirty="0">
                          <a:effectLst/>
                          <a:latin typeface="微軟正黑體" panose="020B0604030504040204" pitchFamily="34" charset="-120"/>
                          <a:ea typeface="微軟正黑體" panose="020B0604030504040204" pitchFamily="34" charset="-120"/>
                        </a:rPr>
                        <a:t> </a:t>
                      </a:r>
                      <a:endParaRPr lang="en-US" altLang="zh-TW" sz="1100" u="none" strike="noStrike" dirty="0">
                        <a:effectLst/>
                        <a:latin typeface="微軟正黑體" panose="020B0604030504040204" pitchFamily="34" charset="-120"/>
                        <a:ea typeface="微軟正黑體" panose="020B0604030504040204" pitchFamily="34" charset="-120"/>
                      </a:endParaRPr>
                    </a:p>
                    <a:p>
                      <a:pPr marL="342900" lvl="0" indent="-342900" algn="l">
                        <a:lnSpc>
                          <a:spcPct val="150000"/>
                        </a:lnSpc>
                        <a:buClr>
                          <a:srgbClr val="000000"/>
                        </a:buClr>
                        <a:buFont typeface="+mj-lt"/>
                        <a:buAutoNum type="arabicPeriod"/>
                      </a:pPr>
                      <a:r>
                        <a:rPr lang="zh-TW" altLang="en-US" sz="1100" u="none" strike="noStrike" dirty="0">
                          <a:effectLst/>
                          <a:latin typeface="微軟正黑體" panose="020B0604030504040204" pitchFamily="34" charset="-120"/>
                          <a:ea typeface="微軟正黑體" panose="020B0604030504040204" pitchFamily="34" charset="-120"/>
                        </a:rPr>
                        <a:t> </a:t>
                      </a:r>
                      <a:endParaRPr lang="en-US" altLang="zh-TW" sz="1100" u="none" strike="noStrike" dirty="0">
                        <a:effectLst/>
                        <a:latin typeface="微軟正黑體" panose="020B0604030504040204" pitchFamily="34" charset="-120"/>
                        <a:ea typeface="微軟正黑體" panose="020B0604030504040204" pitchFamily="34" charset="-120"/>
                      </a:endParaRPr>
                    </a:p>
                    <a:p>
                      <a:pPr marL="342900" lvl="0" indent="-342900" algn="l">
                        <a:lnSpc>
                          <a:spcPct val="150000"/>
                        </a:lnSpc>
                        <a:buClr>
                          <a:srgbClr val="000000"/>
                        </a:buClr>
                        <a:buFont typeface="+mj-lt"/>
                        <a:buAutoNum type="arabicPeriod"/>
                      </a:pPr>
                      <a:r>
                        <a:rPr lang="zh-TW" altLang="en-US" sz="1100" u="none" strike="noStrike" dirty="0">
                          <a:effectLst/>
                          <a:latin typeface="微軟正黑體" panose="020B0604030504040204" pitchFamily="34" charset="-120"/>
                          <a:ea typeface="微軟正黑體" panose="020B0604030504040204" pitchFamily="34" charset="-120"/>
                        </a:rPr>
                        <a:t>   </a:t>
                      </a:r>
                      <a:endParaRPr lang="zh-TW" sz="1100" u="none" strike="noStrike" dirty="0">
                        <a:effectLst/>
                        <a:latin typeface="微軟正黑體" panose="020B0604030504040204" pitchFamily="34" charset="-120"/>
                        <a:ea typeface="微軟正黑體" panose="020B0604030504040204" pitchFamily="34" charset="-120"/>
                      </a:endParaRP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3791841"/>
                  </a:ext>
                </a:extLst>
              </a:tr>
              <a:tr h="452009">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4.</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a:t>
                      </a:r>
                      <a:r>
                        <a:rPr lang="zh-TW" altLang="en-US" sz="1100" dirty="0">
                          <a:effectLst/>
                          <a:latin typeface="微軟正黑體" panose="020B0604030504040204" pitchFamily="34" charset="-120"/>
                          <a:ea typeface="微軟正黑體" panose="020B0604030504040204" pitchFamily="34" charset="-120"/>
                        </a:rPr>
                        <a:t> </a:t>
                      </a:r>
                      <a:r>
                        <a:rPr lang="zh-TW" altLang="zh-TW" sz="1100" dirty="0">
                          <a:effectLst/>
                          <a:latin typeface="微軟正黑體" panose="020B0604030504040204" pitchFamily="34" charset="-120"/>
                          <a:ea typeface="微軟正黑體" panose="020B0604030504040204" pitchFamily="34" charset="-120"/>
                        </a:rPr>
                        <a:t>)</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extLst>
                  <a:ext uri="{0D108BD9-81ED-4DB2-BD59-A6C34878D82A}">
                    <a16:rowId xmlns:a16="http://schemas.microsoft.com/office/drawing/2014/main" val="2189317747"/>
                  </a:ext>
                </a:extLst>
              </a:tr>
              <a:tr h="452009">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5.</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a:t>
                      </a:r>
                      <a:r>
                        <a:rPr lang="zh-TW" altLang="en-US" sz="1100" dirty="0">
                          <a:effectLst/>
                          <a:latin typeface="微軟正黑體" panose="020B0604030504040204" pitchFamily="34" charset="-120"/>
                          <a:ea typeface="微軟正黑體" panose="020B0604030504040204" pitchFamily="34" charset="-120"/>
                        </a:rPr>
                        <a:t> </a:t>
                      </a:r>
                      <a:r>
                        <a:rPr lang="zh-TW" altLang="zh-TW" sz="1100" dirty="0">
                          <a:effectLst/>
                          <a:latin typeface="微軟正黑體" panose="020B0604030504040204" pitchFamily="34" charset="-120"/>
                          <a:ea typeface="微軟正黑體" panose="020B0604030504040204" pitchFamily="34" charset="-120"/>
                        </a:rPr>
                        <a:t>)</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extLst>
                  <a:ext uri="{0D108BD9-81ED-4DB2-BD59-A6C34878D82A}">
                    <a16:rowId xmlns:a16="http://schemas.microsoft.com/office/drawing/2014/main" val="2819694292"/>
                  </a:ext>
                </a:extLst>
              </a:tr>
              <a:tr h="452009">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6.</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a:t>
                      </a:r>
                      <a:r>
                        <a:rPr lang="zh-TW" altLang="en-US" sz="1100" dirty="0">
                          <a:effectLst/>
                          <a:latin typeface="微軟正黑體" panose="020B0604030504040204" pitchFamily="34" charset="-120"/>
                          <a:ea typeface="微軟正黑體" panose="020B0604030504040204" pitchFamily="34" charset="-120"/>
                        </a:rPr>
                        <a:t> </a:t>
                      </a:r>
                      <a:r>
                        <a:rPr lang="zh-TW" altLang="zh-TW" sz="1100" dirty="0">
                          <a:effectLst/>
                          <a:latin typeface="微軟正黑體" panose="020B0604030504040204" pitchFamily="34" charset="-120"/>
                          <a:ea typeface="微軟正黑體" panose="020B0604030504040204" pitchFamily="34" charset="-120"/>
                        </a:rPr>
                        <a:t>)</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extLst>
                  <a:ext uri="{0D108BD9-81ED-4DB2-BD59-A6C34878D82A}">
                    <a16:rowId xmlns:a16="http://schemas.microsoft.com/office/drawing/2014/main" val="1370647674"/>
                  </a:ext>
                </a:extLst>
              </a:tr>
              <a:tr h="452009">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7.</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a:t>
                      </a:r>
                      <a:r>
                        <a:rPr lang="zh-TW" altLang="en-US" sz="1100" dirty="0">
                          <a:effectLst/>
                          <a:latin typeface="微軟正黑體" panose="020B0604030504040204" pitchFamily="34" charset="-120"/>
                          <a:ea typeface="微軟正黑體" panose="020B0604030504040204" pitchFamily="34" charset="-120"/>
                        </a:rPr>
                        <a:t> </a:t>
                      </a:r>
                      <a:r>
                        <a:rPr lang="zh-TW" altLang="zh-TW" sz="1100" dirty="0">
                          <a:effectLst/>
                          <a:latin typeface="微軟正黑體" panose="020B0604030504040204" pitchFamily="34" charset="-120"/>
                          <a:ea typeface="微軟正黑體" panose="020B0604030504040204" pitchFamily="34" charset="-120"/>
                        </a:rPr>
                        <a:t>)</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extLst>
                  <a:ext uri="{0D108BD9-81ED-4DB2-BD59-A6C34878D82A}">
                    <a16:rowId xmlns:a16="http://schemas.microsoft.com/office/drawing/2014/main" val="2815352149"/>
                  </a:ext>
                </a:extLst>
              </a:tr>
              <a:tr h="452009">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8.</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a:t>
                      </a:r>
                      <a:r>
                        <a:rPr lang="zh-TW" altLang="en-US" sz="1100" dirty="0">
                          <a:effectLst/>
                          <a:latin typeface="微軟正黑體" panose="020B0604030504040204" pitchFamily="34" charset="-120"/>
                          <a:ea typeface="微軟正黑體" panose="020B0604030504040204" pitchFamily="34" charset="-120"/>
                        </a:rPr>
                        <a:t> </a:t>
                      </a:r>
                      <a:r>
                        <a:rPr lang="zh-TW" altLang="zh-TW" sz="1100" dirty="0">
                          <a:effectLst/>
                          <a:latin typeface="微軟正黑體" panose="020B0604030504040204" pitchFamily="34" charset="-120"/>
                          <a:ea typeface="微軟正黑體" panose="020B0604030504040204" pitchFamily="34" charset="-120"/>
                        </a:rPr>
                        <a:t>)</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extLst>
                  <a:ext uri="{0D108BD9-81ED-4DB2-BD59-A6C34878D82A}">
                    <a16:rowId xmlns:a16="http://schemas.microsoft.com/office/drawing/2014/main" val="985893909"/>
                  </a:ext>
                </a:extLst>
              </a:tr>
              <a:tr h="452009">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9.</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a:t>
                      </a:r>
                      <a:r>
                        <a:rPr lang="zh-TW" altLang="en-US" sz="1100" dirty="0">
                          <a:effectLst/>
                          <a:latin typeface="微軟正黑體" panose="020B0604030504040204" pitchFamily="34" charset="-120"/>
                          <a:ea typeface="微軟正黑體" panose="020B0604030504040204" pitchFamily="34" charset="-120"/>
                        </a:rPr>
                        <a:t> </a:t>
                      </a:r>
                      <a:r>
                        <a:rPr lang="zh-TW" altLang="zh-TW" sz="1100" dirty="0">
                          <a:effectLst/>
                          <a:latin typeface="微軟正黑體" panose="020B0604030504040204" pitchFamily="34" charset="-120"/>
                          <a:ea typeface="微軟正黑體" panose="020B0604030504040204" pitchFamily="34" charset="-120"/>
                        </a:rPr>
                        <a:t>)</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extLst>
                  <a:ext uri="{0D108BD9-81ED-4DB2-BD59-A6C34878D82A}">
                    <a16:rowId xmlns:a16="http://schemas.microsoft.com/office/drawing/2014/main" val="1772484149"/>
                  </a:ext>
                </a:extLst>
              </a:tr>
              <a:tr h="452009">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10.</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a:t>
                      </a:r>
                      <a:r>
                        <a:rPr lang="zh-TW" altLang="en-US" sz="1100" dirty="0">
                          <a:effectLst/>
                          <a:latin typeface="微軟正黑體" panose="020B0604030504040204" pitchFamily="34" charset="-120"/>
                          <a:ea typeface="微軟正黑體" panose="020B0604030504040204" pitchFamily="34" charset="-120"/>
                        </a:rPr>
                        <a:t> </a:t>
                      </a:r>
                      <a:r>
                        <a:rPr lang="zh-TW" altLang="zh-TW" sz="1100" dirty="0">
                          <a:effectLst/>
                          <a:latin typeface="微軟正黑體" panose="020B0604030504040204" pitchFamily="34" charset="-120"/>
                          <a:ea typeface="微軟正黑體" panose="020B0604030504040204" pitchFamily="34" charset="-120"/>
                        </a:rPr>
                        <a:t>)</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extLst>
                  <a:ext uri="{0D108BD9-81ED-4DB2-BD59-A6C34878D82A}">
                    <a16:rowId xmlns:a16="http://schemas.microsoft.com/office/drawing/2014/main" val="3190771769"/>
                  </a:ext>
                </a:extLst>
              </a:tr>
              <a:tr h="1030657">
                <a:tc gridSpan="2">
                  <a:txBody>
                    <a:bodyPr/>
                    <a:lstStyle/>
                    <a:p>
                      <a:pPr algn="l">
                        <a:lnSpc>
                          <a:spcPct val="150000"/>
                        </a:lnSpc>
                        <a:buNone/>
                      </a:pPr>
                      <a:r>
                        <a:rPr lang="zh-TW" sz="1100" dirty="0">
                          <a:effectLst/>
                          <a:latin typeface="微軟正黑體" panose="020B0604030504040204" pitchFamily="34" charset="-120"/>
                          <a:ea typeface="微軟正黑體" panose="020B0604030504040204" pitchFamily="34" charset="-120"/>
                        </a:rPr>
                        <a:t>業務人脈圈是由行業或職業建立起來的，為個人提供引薦的來源。它們之間有著某種聯繫但又不具有競爭性。同一個業務人脈圈內行業有互相支持和增強的共生性。</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"向你的會面夥伴保證將邀請他的/她的業務人脈圈的”前三名！”行業的從業人士加入BNI來幫助他/她完成業務人脈圈！"</a:t>
                      </a:r>
                    </a:p>
                  </a:txBody>
                  <a:tcPr marL="9173" marR="9173"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0835771"/>
                  </a:ext>
                </a:extLst>
              </a:tr>
            </a:tbl>
          </a:graphicData>
        </a:graphic>
      </p:graphicFrame>
    </p:spTree>
    <p:extLst>
      <p:ext uri="{BB962C8B-B14F-4D97-AF65-F5344CB8AC3E}">
        <p14:creationId xmlns:p14="http://schemas.microsoft.com/office/powerpoint/2010/main" val="1890157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B862E-845D-C7FF-5EA0-032126637AE2}"/>
            </a:ext>
          </a:extLst>
        </p:cNvPr>
        <p:cNvGrpSpPr/>
        <p:nvPr/>
      </p:nvGrpSpPr>
      <p:grpSpPr>
        <a:xfrm>
          <a:off x="0" y="0"/>
          <a:ext cx="0" cy="0"/>
          <a:chOff x="0" y="0"/>
          <a:chExt cx="0" cy="0"/>
        </a:xfrm>
      </p:grpSpPr>
    </p:spTree>
    <p:extLst>
      <p:ext uri="{BB962C8B-B14F-4D97-AF65-F5344CB8AC3E}">
        <p14:creationId xmlns:p14="http://schemas.microsoft.com/office/powerpoint/2010/main" val="2877053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1167F-5BB8-ECDE-11DA-386760D032E9}"/>
            </a:ext>
          </a:extLst>
        </p:cNvPr>
        <p:cNvGrpSpPr/>
        <p:nvPr/>
      </p:nvGrpSpPr>
      <p:grpSpPr>
        <a:xfrm>
          <a:off x="0" y="0"/>
          <a:ext cx="0" cy="0"/>
          <a:chOff x="0" y="0"/>
          <a:chExt cx="0" cy="0"/>
        </a:xfrm>
      </p:grpSpPr>
      <p:grpSp>
        <p:nvGrpSpPr>
          <p:cNvPr id="6" name="群組 5">
            <a:extLst>
              <a:ext uri="{FF2B5EF4-FFF2-40B4-BE49-F238E27FC236}">
                <a16:creationId xmlns:a16="http://schemas.microsoft.com/office/drawing/2014/main" id="{03DA3FF9-8DB0-AFFC-8603-A5975A0950B9}"/>
              </a:ext>
            </a:extLst>
          </p:cNvPr>
          <p:cNvGrpSpPr/>
          <p:nvPr/>
        </p:nvGrpSpPr>
        <p:grpSpPr>
          <a:xfrm>
            <a:off x="2927927" y="155087"/>
            <a:ext cx="6650182" cy="553998"/>
            <a:chOff x="2927927" y="155087"/>
            <a:chExt cx="6650182" cy="553998"/>
          </a:xfrm>
        </p:grpSpPr>
        <p:sp>
          <p:nvSpPr>
            <p:cNvPr id="7" name="文字方塊 6">
              <a:extLst>
                <a:ext uri="{FF2B5EF4-FFF2-40B4-BE49-F238E27FC236}">
                  <a16:creationId xmlns:a16="http://schemas.microsoft.com/office/drawing/2014/main" id="{8F6C749E-BC53-54BD-382F-C346235327BD}"/>
                </a:ext>
              </a:extLst>
            </p:cNvPr>
            <p:cNvSpPr txBox="1"/>
            <p:nvPr/>
          </p:nvSpPr>
          <p:spPr>
            <a:xfrm>
              <a:off x="5818908" y="185865"/>
              <a:ext cx="3759201" cy="523220"/>
            </a:xfrm>
            <a:prstGeom prst="rect">
              <a:avLst/>
            </a:prstGeom>
            <a:noFill/>
          </p:spPr>
          <p:txBody>
            <a:bodyPr wrap="square">
              <a:spAutoFit/>
            </a:bodyPr>
            <a:lstStyle/>
            <a:p>
              <a:r>
                <a:rPr kumimoji="1" lang="zh-TW" altLang="zh-TW" sz="1400" b="1" dirty="0">
                  <a:solidFill>
                    <a:schemeClr val="bg1">
                      <a:lumMod val="65000"/>
                    </a:schemeClr>
                  </a:solidFill>
                  <a:latin typeface="微軟正黑體" panose="020B0604030504040204" pitchFamily="34" charset="-120"/>
                  <a:ea typeface="微軟正黑體" panose="020B0604030504040204" pitchFamily="34" charset="-120"/>
                </a:rPr>
                <a:t>Previous‑10 Customers Worksheet</a:t>
              </a:r>
            </a:p>
            <a:p>
              <a:endParaRPr kumimoji="1" lang="zh-TW" altLang="zh-TW" sz="1400" b="1" dirty="0">
                <a:solidFill>
                  <a:schemeClr val="bg1">
                    <a:lumMod val="65000"/>
                  </a:schemeClr>
                </a:solidFill>
                <a:latin typeface="微軟正黑體" panose="020B0604030504040204" pitchFamily="34" charset="-120"/>
                <a:ea typeface="微軟正黑體" panose="020B0604030504040204" pitchFamily="34" charset="-120"/>
              </a:endParaRPr>
            </a:p>
          </p:txBody>
        </p:sp>
        <p:sp>
          <p:nvSpPr>
            <p:cNvPr id="8" name="文字方塊 7">
              <a:extLst>
                <a:ext uri="{FF2B5EF4-FFF2-40B4-BE49-F238E27FC236}">
                  <a16:creationId xmlns:a16="http://schemas.microsoft.com/office/drawing/2014/main" id="{17DABE7D-57FF-3A91-D671-5EEAD7D81DC8}"/>
                </a:ext>
              </a:extLst>
            </p:cNvPr>
            <p:cNvSpPr txBox="1"/>
            <p:nvPr/>
          </p:nvSpPr>
          <p:spPr>
            <a:xfrm>
              <a:off x="2927927" y="155087"/>
              <a:ext cx="2710875" cy="369332"/>
            </a:xfrm>
            <a:prstGeom prst="rect">
              <a:avLst/>
            </a:prstGeom>
            <a:noFill/>
          </p:spPr>
          <p:txBody>
            <a:bodyPr wrap="square">
              <a:spAutoFit/>
            </a:bodyPr>
            <a:lstStyle/>
            <a:p>
              <a:pPr algn="r"/>
              <a:r>
                <a:rPr kumimoji="1" lang="zh-TW" altLang="en-US" b="1" dirty="0">
                  <a:solidFill>
                    <a:srgbClr val="C00000"/>
                  </a:solidFill>
                  <a:latin typeface="微軟正黑體" panose="020B0604030504040204" pitchFamily="34" charset="-120"/>
                  <a:ea typeface="微軟正黑體" panose="020B0604030504040204" pitchFamily="34" charset="-120"/>
                </a:rPr>
                <a:t>最近的十位客戶表</a:t>
              </a:r>
              <a:endParaRPr lang="zh-TW" altLang="en-US" dirty="0"/>
            </a:p>
          </p:txBody>
        </p:sp>
        <p:cxnSp>
          <p:nvCxnSpPr>
            <p:cNvPr id="9" name="直線接點 8">
              <a:extLst>
                <a:ext uri="{FF2B5EF4-FFF2-40B4-BE49-F238E27FC236}">
                  <a16:creationId xmlns:a16="http://schemas.microsoft.com/office/drawing/2014/main" id="{712F5130-6AB0-D8A0-28C7-FAA3D21EFD39}"/>
                </a:ext>
              </a:extLst>
            </p:cNvPr>
            <p:cNvCxnSpPr>
              <a:cxnSpLocks/>
            </p:cNvCxnSpPr>
            <p:nvPr/>
          </p:nvCxnSpPr>
          <p:spPr>
            <a:xfrm>
              <a:off x="5698837" y="249383"/>
              <a:ext cx="0" cy="195009"/>
            </a:xfrm>
            <a:prstGeom prst="line">
              <a:avLst/>
            </a:prstGeom>
            <a:ln w="127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aphicFrame>
        <p:nvGraphicFramePr>
          <p:cNvPr id="2" name="表格 1">
            <a:extLst>
              <a:ext uri="{FF2B5EF4-FFF2-40B4-BE49-F238E27FC236}">
                <a16:creationId xmlns:a16="http://schemas.microsoft.com/office/drawing/2014/main" id="{9F202EB4-4448-A588-D46A-56CA17EDFFBB}"/>
              </a:ext>
            </a:extLst>
          </p:cNvPr>
          <p:cNvGraphicFramePr>
            <a:graphicFrameLocks noGrp="1"/>
          </p:cNvGraphicFramePr>
          <p:nvPr>
            <p:extLst>
              <p:ext uri="{D42A27DB-BD31-4B8C-83A1-F6EECF244321}">
                <p14:modId xmlns:p14="http://schemas.microsoft.com/office/powerpoint/2010/main" val="2553094680"/>
              </p:ext>
            </p:extLst>
          </p:nvPr>
        </p:nvGraphicFramePr>
        <p:xfrm>
          <a:off x="253464" y="628947"/>
          <a:ext cx="11685071" cy="6002751"/>
        </p:xfrm>
        <a:graphic>
          <a:graphicData uri="http://schemas.openxmlformats.org/drawingml/2006/table">
            <a:tbl>
              <a:tblPr bandRow="1">
                <a:tableStyleId>{5C22544A-7EE6-4342-B048-85BDC9FD1C3A}</a:tableStyleId>
              </a:tblPr>
              <a:tblGrid>
                <a:gridCol w="267554">
                  <a:extLst>
                    <a:ext uri="{9D8B030D-6E8A-4147-A177-3AD203B41FA5}">
                      <a16:colId xmlns:a16="http://schemas.microsoft.com/office/drawing/2014/main" val="4181613386"/>
                    </a:ext>
                  </a:extLst>
                </a:gridCol>
                <a:gridCol w="1518254">
                  <a:extLst>
                    <a:ext uri="{9D8B030D-6E8A-4147-A177-3AD203B41FA5}">
                      <a16:colId xmlns:a16="http://schemas.microsoft.com/office/drawing/2014/main" val="591922920"/>
                    </a:ext>
                  </a:extLst>
                </a:gridCol>
                <a:gridCol w="6367841">
                  <a:extLst>
                    <a:ext uri="{9D8B030D-6E8A-4147-A177-3AD203B41FA5}">
                      <a16:colId xmlns:a16="http://schemas.microsoft.com/office/drawing/2014/main" val="3269511925"/>
                    </a:ext>
                  </a:extLst>
                </a:gridCol>
                <a:gridCol w="527920">
                  <a:extLst>
                    <a:ext uri="{9D8B030D-6E8A-4147-A177-3AD203B41FA5}">
                      <a16:colId xmlns:a16="http://schemas.microsoft.com/office/drawing/2014/main" val="2756659432"/>
                    </a:ext>
                  </a:extLst>
                </a:gridCol>
                <a:gridCol w="3003502">
                  <a:extLst>
                    <a:ext uri="{9D8B030D-6E8A-4147-A177-3AD203B41FA5}">
                      <a16:colId xmlns:a16="http://schemas.microsoft.com/office/drawing/2014/main" val="4157643936"/>
                    </a:ext>
                  </a:extLst>
                </a:gridCol>
              </a:tblGrid>
              <a:tr h="236027">
                <a:tc gridSpan="2">
                  <a:txBody>
                    <a:bodyPr/>
                    <a:lstStyle/>
                    <a:p>
                      <a:pPr algn="ctr">
                        <a:lnSpc>
                          <a:spcPct val="150000"/>
                        </a:lnSpc>
                        <a:buNone/>
                      </a:pPr>
                      <a:r>
                        <a:rPr lang="zh-TW" sz="1100" b="1" dirty="0">
                          <a:effectLst/>
                          <a:latin typeface="微軟正黑體" panose="020B0604030504040204" pitchFamily="34" charset="-120"/>
                          <a:ea typeface="微軟正黑體" panose="020B0604030504040204" pitchFamily="34" charset="-120"/>
                        </a:rPr>
                        <a:t>最近的十位客戶表</a:t>
                      </a: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tc>
                <a:tc gridSpan="2">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 </a:t>
                      </a:r>
                    </a:p>
                  </a:txBody>
                  <a:tcPr marL="7264" marR="7264"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tc>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客戶提示(在此處為你最近的十位客戶備註)</a:t>
                      </a:r>
                    </a:p>
                  </a:txBody>
                  <a:tcPr marL="7264" marR="72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0218602"/>
                  </a:ext>
                </a:extLst>
              </a:tr>
              <a:tr h="455990">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1.</a:t>
                      </a: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lnSpc>
                          <a:spcPct val="150000"/>
                        </a:lnSpc>
                        <a:buNone/>
                      </a:pPr>
                      <a:r>
                        <a:rPr lang="zh-TW" sz="1100" dirty="0">
                          <a:effectLst/>
                          <a:latin typeface="微軟正黑體" panose="020B0604030504040204" pitchFamily="34" charset="-120"/>
                          <a:ea typeface="微軟正黑體" panose="020B0604030504040204" pitchFamily="34" charset="-120"/>
                        </a:rPr>
                        <a:t> &gt; </a:t>
                      </a:r>
                      <a:r>
                        <a:rPr lang="zh-TW" altLang="en-US" sz="1100" dirty="0">
                          <a:effectLst/>
                          <a:latin typeface="微軟正黑體" panose="020B0604030504040204" pitchFamily="34" charset="-120"/>
                          <a:ea typeface="微軟正黑體" panose="020B0604030504040204" pitchFamily="34" charset="-120"/>
                        </a:rPr>
                        <a:t> </a:t>
                      </a:r>
                      <a:endParaRPr lang="zh-TW" sz="1100" dirty="0">
                        <a:effectLst/>
                        <a:latin typeface="微軟正黑體" panose="020B0604030504040204" pitchFamily="34" charset="-120"/>
                        <a:ea typeface="微軟正黑體" panose="020B0604030504040204" pitchFamily="34" charset="-120"/>
                      </a:endParaRP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tc>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 </a:t>
                      </a:r>
                    </a:p>
                  </a:txBody>
                  <a:tcPr marL="7264" marR="7264"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l">
                        <a:lnSpc>
                          <a:spcPct val="150000"/>
                        </a:lnSpc>
                        <a:buNone/>
                      </a:pPr>
                      <a:r>
                        <a:rPr lang="zh-TW" sz="1100" dirty="0">
                          <a:effectLst/>
                          <a:latin typeface="微軟正黑體" panose="020B0604030504040204" pitchFamily="34" charset="-120"/>
                          <a:ea typeface="微軟正黑體" panose="020B0604030504040204" pitchFamily="34" charset="-120"/>
                        </a:rPr>
                        <a:t>他們來自哪裡?</a:t>
                      </a:r>
                    </a:p>
                    <a:p>
                      <a:pPr algn="l">
                        <a:lnSpc>
                          <a:spcPct val="150000"/>
                        </a:lnSpc>
                        <a:buNone/>
                      </a:pPr>
                      <a:r>
                        <a:rPr lang="zh-TW" sz="1100" dirty="0">
                          <a:effectLst/>
                          <a:latin typeface="微軟正黑體" panose="020B0604030504040204" pitchFamily="34" charset="-120"/>
                          <a:ea typeface="微軟正黑體" panose="020B0604030504040204" pitchFamily="34" charset="-120"/>
                        </a:rPr>
                        <a:t>你能為他們做什麼? </a:t>
                      </a:r>
                    </a:p>
                    <a:p>
                      <a:pPr algn="l">
                        <a:lnSpc>
                          <a:spcPct val="150000"/>
                        </a:lnSpc>
                        <a:buNone/>
                      </a:pPr>
                      <a:r>
                        <a:rPr lang="zh-TW" sz="1100" dirty="0">
                          <a:effectLst/>
                          <a:latin typeface="微軟正黑體" panose="020B0604030504040204" pitchFamily="34" charset="-120"/>
                          <a:ea typeface="微軟正黑體" panose="020B0604030504040204" pitchFamily="34" charset="-120"/>
                        </a:rPr>
                        <a:t>他們是你最常接觸的客戶嗎?  (可用Q&amp;A舉例)</a:t>
                      </a:r>
                    </a:p>
                  </a:txBody>
                  <a:tcPr marL="7264" marR="72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74566866"/>
                  </a:ext>
                </a:extLst>
              </a:tr>
              <a:tr h="455990">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2.</a:t>
                      </a: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lnSpc>
                          <a:spcPct val="150000"/>
                        </a:lnSpc>
                        <a:buNone/>
                      </a:pPr>
                      <a:r>
                        <a:rPr lang="zh-TW" sz="1100" dirty="0">
                          <a:effectLst/>
                          <a:latin typeface="微軟正黑體" panose="020B0604030504040204" pitchFamily="34" charset="-120"/>
                          <a:ea typeface="微軟正黑體" panose="020B0604030504040204" pitchFamily="34" charset="-120"/>
                        </a:rPr>
                        <a:t> &gt; </a:t>
                      </a:r>
                      <a:r>
                        <a:rPr lang="zh-TW" altLang="en-US" sz="1100" dirty="0">
                          <a:effectLst/>
                          <a:latin typeface="微軟正黑體" panose="020B0604030504040204" pitchFamily="34" charset="-120"/>
                          <a:ea typeface="微軟正黑體" panose="020B0604030504040204" pitchFamily="34" charset="-120"/>
                        </a:rPr>
                        <a:t> </a:t>
                      </a:r>
                      <a:endParaRPr lang="zh-TW" sz="1100" dirty="0">
                        <a:effectLst/>
                        <a:latin typeface="微軟正黑體" panose="020B0604030504040204" pitchFamily="34" charset="-120"/>
                        <a:ea typeface="微軟正黑體" panose="020B0604030504040204" pitchFamily="34" charset="-120"/>
                      </a:endParaRP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7264" marR="7264"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extLst>
                  <a:ext uri="{0D108BD9-81ED-4DB2-BD59-A6C34878D82A}">
                    <a16:rowId xmlns:a16="http://schemas.microsoft.com/office/drawing/2014/main" val="3738540954"/>
                  </a:ext>
                </a:extLst>
              </a:tr>
              <a:tr h="455990">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3.</a:t>
                      </a: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&gt; </a:t>
                      </a:r>
                      <a:r>
                        <a:rPr lang="zh-TW" altLang="en-US" sz="1100" dirty="0">
                          <a:effectLst/>
                          <a:latin typeface="微軟正黑體" panose="020B0604030504040204" pitchFamily="34" charset="-120"/>
                          <a:ea typeface="微軟正黑體" panose="020B0604030504040204" pitchFamily="34" charset="-120"/>
                        </a:rPr>
                        <a:t> </a:t>
                      </a:r>
                      <a:endParaRPr lang="zh-TW" altLang="zh-TW" sz="1100" dirty="0">
                        <a:effectLst/>
                        <a:latin typeface="微軟正黑體" panose="020B0604030504040204" pitchFamily="34" charset="-120"/>
                        <a:ea typeface="微軟正黑體" panose="020B0604030504040204" pitchFamily="34" charset="-120"/>
                      </a:endParaRP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7264" marR="7264"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marL="342900" lvl="0" indent="-342900" algn="l">
                        <a:lnSpc>
                          <a:spcPct val="150000"/>
                        </a:lnSpc>
                        <a:buFont typeface="+mj-lt"/>
                        <a:buAutoNum type="arabicPeriod"/>
                      </a:pPr>
                      <a:r>
                        <a:rPr lang="zh-TW" altLang="en-US" sz="1100" dirty="0">
                          <a:effectLst/>
                          <a:latin typeface="微軟正黑體" panose="020B0604030504040204" pitchFamily="34" charset="-120"/>
                          <a:ea typeface="微軟正黑體" panose="020B0604030504040204" pitchFamily="34" charset="-120"/>
                        </a:rPr>
                        <a:t> </a:t>
                      </a:r>
                      <a:endParaRPr lang="en-US" altLang="zh-TW" sz="110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mj-lt"/>
                        <a:buAutoNum type="arabicPeriod"/>
                      </a:pPr>
                      <a:r>
                        <a:rPr lang="zh-TW" altLang="en-US" sz="1100" dirty="0">
                          <a:effectLst/>
                          <a:latin typeface="微軟正黑體" panose="020B0604030504040204" pitchFamily="34" charset="-120"/>
                          <a:ea typeface="微軟正黑體" panose="020B0604030504040204" pitchFamily="34" charset="-120"/>
                        </a:rPr>
                        <a:t> </a:t>
                      </a:r>
                      <a:endParaRPr lang="en-US" altLang="zh-TW" sz="110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mj-lt"/>
                        <a:buAutoNum type="arabicPeriod"/>
                      </a:pPr>
                      <a:r>
                        <a:rPr lang="zh-TW" altLang="en-US" sz="1100" dirty="0">
                          <a:effectLst/>
                          <a:latin typeface="微軟正黑體" panose="020B0604030504040204" pitchFamily="34" charset="-120"/>
                          <a:ea typeface="微軟正黑體" panose="020B0604030504040204" pitchFamily="34" charset="-120"/>
                        </a:rPr>
                        <a:t> </a:t>
                      </a:r>
                      <a:endParaRPr lang="en-US" altLang="zh-TW" sz="110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mj-lt"/>
                        <a:buAutoNum type="arabicPeriod"/>
                      </a:pPr>
                      <a:r>
                        <a:rPr lang="zh-TW" altLang="en-US" sz="1100" dirty="0">
                          <a:effectLst/>
                          <a:latin typeface="微軟正黑體" panose="020B0604030504040204" pitchFamily="34" charset="-120"/>
                          <a:ea typeface="微軟正黑體" panose="020B0604030504040204" pitchFamily="34" charset="-120"/>
                        </a:rPr>
                        <a:t>    </a:t>
                      </a:r>
                      <a:endParaRPr lang="zh-TW" sz="1100" dirty="0">
                        <a:effectLst/>
                        <a:latin typeface="微軟正黑體" panose="020B0604030504040204" pitchFamily="34" charset="-120"/>
                        <a:ea typeface="微軟正黑體" panose="020B0604030504040204" pitchFamily="34" charset="-120"/>
                      </a:endParaRPr>
                    </a:p>
                  </a:txBody>
                  <a:tcPr marL="7264" marR="72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299998"/>
                  </a:ext>
                </a:extLst>
              </a:tr>
              <a:tr h="455990">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4.</a:t>
                      </a: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&gt; </a:t>
                      </a:r>
                      <a:r>
                        <a:rPr lang="zh-TW" altLang="en-US" sz="1100" dirty="0">
                          <a:effectLst/>
                          <a:latin typeface="微軟正黑體" panose="020B0604030504040204" pitchFamily="34" charset="-120"/>
                          <a:ea typeface="微軟正黑體" panose="020B0604030504040204" pitchFamily="34" charset="-120"/>
                        </a:rPr>
                        <a:t> </a:t>
                      </a:r>
                      <a:endParaRPr lang="zh-TW" altLang="zh-TW" sz="1100" dirty="0">
                        <a:effectLst/>
                        <a:latin typeface="微軟正黑體" panose="020B0604030504040204" pitchFamily="34" charset="-120"/>
                        <a:ea typeface="微軟正黑體" panose="020B0604030504040204" pitchFamily="34" charset="-120"/>
                      </a:endParaRP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tc>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 </a:t>
                      </a:r>
                    </a:p>
                  </a:txBody>
                  <a:tcPr marL="7264" marR="7264"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extLst>
                  <a:ext uri="{0D108BD9-81ED-4DB2-BD59-A6C34878D82A}">
                    <a16:rowId xmlns:a16="http://schemas.microsoft.com/office/drawing/2014/main" val="285936445"/>
                  </a:ext>
                </a:extLst>
              </a:tr>
              <a:tr h="455990">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5.</a:t>
                      </a: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&gt; </a:t>
                      </a:r>
                      <a:r>
                        <a:rPr lang="zh-TW" altLang="en-US" sz="1100" dirty="0">
                          <a:effectLst/>
                          <a:latin typeface="微軟正黑體" panose="020B0604030504040204" pitchFamily="34" charset="-120"/>
                          <a:ea typeface="微軟正黑體" panose="020B0604030504040204" pitchFamily="34" charset="-120"/>
                        </a:rPr>
                        <a:t> </a:t>
                      </a:r>
                      <a:endParaRPr lang="zh-TW" altLang="zh-TW" sz="1100" dirty="0">
                        <a:effectLst/>
                        <a:latin typeface="微軟正黑體" panose="020B0604030504040204" pitchFamily="34" charset="-120"/>
                        <a:ea typeface="微軟正黑體" panose="020B0604030504040204" pitchFamily="34" charset="-120"/>
                      </a:endParaRP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tc>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 </a:t>
                      </a:r>
                    </a:p>
                  </a:txBody>
                  <a:tcPr marL="7264" marR="7264"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extLst>
                  <a:ext uri="{0D108BD9-81ED-4DB2-BD59-A6C34878D82A}">
                    <a16:rowId xmlns:a16="http://schemas.microsoft.com/office/drawing/2014/main" val="2749018495"/>
                  </a:ext>
                </a:extLst>
              </a:tr>
              <a:tr h="455990">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6.</a:t>
                      </a: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&gt; </a:t>
                      </a:r>
                      <a:r>
                        <a:rPr lang="zh-TW" altLang="en-US" sz="1100" dirty="0">
                          <a:effectLst/>
                          <a:latin typeface="微軟正黑體" panose="020B0604030504040204" pitchFamily="34" charset="-120"/>
                          <a:ea typeface="微軟正黑體" panose="020B0604030504040204" pitchFamily="34" charset="-120"/>
                        </a:rPr>
                        <a:t> </a:t>
                      </a:r>
                      <a:endParaRPr lang="zh-TW" altLang="zh-TW" sz="1100" dirty="0">
                        <a:effectLst/>
                        <a:latin typeface="微軟正黑體" panose="020B0604030504040204" pitchFamily="34" charset="-120"/>
                        <a:ea typeface="微軟正黑體" panose="020B0604030504040204" pitchFamily="34" charset="-120"/>
                      </a:endParaRP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tc>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 </a:t>
                      </a:r>
                    </a:p>
                  </a:txBody>
                  <a:tcPr marL="7264" marR="7264"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50000"/>
                        </a:lnSpc>
                        <a:buNone/>
                      </a:pPr>
                      <a:r>
                        <a:rPr lang="zh-TW" sz="1100" dirty="0">
                          <a:effectLst/>
                          <a:latin typeface="微軟正黑體" panose="020B0604030504040204" pitchFamily="34" charset="-120"/>
                          <a:ea typeface="微軟正黑體" panose="020B0604030504040204" pitchFamily="34" charset="-120"/>
                        </a:rPr>
                        <a:t>引薦提示(在此處為你最近的十位客戶備註)</a:t>
                      </a:r>
                    </a:p>
                  </a:txBody>
                  <a:tcPr marL="7264" marR="72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8672790"/>
                  </a:ext>
                </a:extLst>
              </a:tr>
              <a:tr h="455990">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7.</a:t>
                      </a: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&gt; </a:t>
                      </a:r>
                      <a:r>
                        <a:rPr lang="zh-TW" altLang="en-US" sz="1100" dirty="0">
                          <a:effectLst/>
                          <a:latin typeface="微軟正黑體" panose="020B0604030504040204" pitchFamily="34" charset="-120"/>
                          <a:ea typeface="微軟正黑體" panose="020B0604030504040204" pitchFamily="34" charset="-120"/>
                        </a:rPr>
                        <a:t> </a:t>
                      </a:r>
                      <a:endParaRPr lang="zh-TW" altLang="zh-TW" sz="1100" dirty="0">
                        <a:effectLst/>
                        <a:latin typeface="微軟正黑體" panose="020B0604030504040204" pitchFamily="34" charset="-120"/>
                        <a:ea typeface="微軟正黑體" panose="020B0604030504040204" pitchFamily="34" charset="-120"/>
                      </a:endParaRP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tc>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 </a:t>
                      </a:r>
                    </a:p>
                  </a:txBody>
                  <a:tcPr marL="7264" marR="7264"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l">
                        <a:lnSpc>
                          <a:spcPct val="150000"/>
                        </a:lnSpc>
                        <a:buNone/>
                      </a:pPr>
                      <a:r>
                        <a:rPr lang="zh-TW" sz="1100" dirty="0">
                          <a:effectLst/>
                          <a:latin typeface="微軟正黑體" panose="020B0604030504040204" pitchFamily="34" charset="-120"/>
                          <a:ea typeface="微軟正黑體" panose="020B0604030504040204" pitchFamily="34" charset="-120"/>
                        </a:rPr>
                        <a:t>其他引薦來源是什麼?</a:t>
                      </a:r>
                    </a:p>
                    <a:p>
                      <a:pPr algn="l">
                        <a:lnSpc>
                          <a:spcPct val="150000"/>
                        </a:lnSpc>
                        <a:buNone/>
                      </a:pPr>
                      <a:r>
                        <a:rPr lang="zh-TW" sz="1100" dirty="0">
                          <a:effectLst/>
                          <a:latin typeface="微軟正黑體" panose="020B0604030504040204" pitchFamily="34" charset="-120"/>
                          <a:ea typeface="微軟正黑體" panose="020B0604030504040204" pitchFamily="34" charset="-120"/>
                        </a:rPr>
                        <a:t>什麼是”好”引薦?(好的引薦、夢幻引薦)</a:t>
                      </a:r>
                    </a:p>
                    <a:p>
                      <a:pPr algn="l">
                        <a:lnSpc>
                          <a:spcPct val="150000"/>
                        </a:lnSpc>
                        <a:buNone/>
                      </a:pPr>
                      <a:r>
                        <a:rPr lang="zh-TW" sz="1100" dirty="0">
                          <a:effectLst/>
                          <a:latin typeface="微軟正黑體" panose="020B0604030504040204" pitchFamily="34" charset="-120"/>
                          <a:ea typeface="微軟正黑體" panose="020B0604030504040204" pitchFamily="34" charset="-120"/>
                        </a:rPr>
                        <a:t>什麼是”壞”引薦? (不適合的引薦)</a:t>
                      </a:r>
                    </a:p>
                  </a:txBody>
                  <a:tcPr marL="7264" marR="72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1707927"/>
                  </a:ext>
                </a:extLst>
              </a:tr>
              <a:tr h="455990">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8.</a:t>
                      </a: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&gt; </a:t>
                      </a:r>
                      <a:r>
                        <a:rPr lang="zh-TW" altLang="en-US" sz="1100" dirty="0">
                          <a:effectLst/>
                          <a:latin typeface="微軟正黑體" panose="020B0604030504040204" pitchFamily="34" charset="-120"/>
                          <a:ea typeface="微軟正黑體" panose="020B0604030504040204" pitchFamily="34" charset="-120"/>
                        </a:rPr>
                        <a:t> </a:t>
                      </a:r>
                      <a:endParaRPr lang="zh-TW" altLang="zh-TW" sz="1100" dirty="0">
                        <a:effectLst/>
                        <a:latin typeface="微軟正黑體" panose="020B0604030504040204" pitchFamily="34" charset="-120"/>
                        <a:ea typeface="微軟正黑體" panose="020B0604030504040204" pitchFamily="34" charset="-120"/>
                      </a:endParaRP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7264" marR="7264"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extLst>
                  <a:ext uri="{0D108BD9-81ED-4DB2-BD59-A6C34878D82A}">
                    <a16:rowId xmlns:a16="http://schemas.microsoft.com/office/drawing/2014/main" val="321973429"/>
                  </a:ext>
                </a:extLst>
              </a:tr>
              <a:tr h="455990">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9.</a:t>
                      </a: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&gt; </a:t>
                      </a:r>
                      <a:r>
                        <a:rPr lang="zh-TW" altLang="en-US" sz="1100" dirty="0">
                          <a:effectLst/>
                          <a:latin typeface="微軟正黑體" panose="020B0604030504040204" pitchFamily="34" charset="-120"/>
                          <a:ea typeface="微軟正黑體" panose="020B0604030504040204" pitchFamily="34" charset="-120"/>
                        </a:rPr>
                        <a:t> </a:t>
                      </a:r>
                      <a:endParaRPr lang="zh-TW" altLang="zh-TW" sz="1100" dirty="0">
                        <a:effectLst/>
                        <a:latin typeface="微軟正黑體" panose="020B0604030504040204" pitchFamily="34" charset="-120"/>
                        <a:ea typeface="微軟正黑體" panose="020B0604030504040204" pitchFamily="34" charset="-120"/>
                      </a:endParaRP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tc>
                <a:tc>
                  <a:txBody>
                    <a:bodyPr/>
                    <a:lstStyle/>
                    <a:p>
                      <a:pPr algn="ctr">
                        <a:lnSpc>
                          <a:spcPct val="150000"/>
                        </a:lnSpc>
                        <a:buNone/>
                      </a:pPr>
                      <a:r>
                        <a:rPr lang="zh-TW" sz="1100">
                          <a:effectLst/>
                          <a:latin typeface="微軟正黑體" panose="020B0604030504040204" pitchFamily="34" charset="-120"/>
                          <a:ea typeface="微軟正黑體" panose="020B0604030504040204" pitchFamily="34" charset="-120"/>
                        </a:rPr>
                        <a:t> </a:t>
                      </a:r>
                    </a:p>
                  </a:txBody>
                  <a:tcPr marL="7264" marR="7264"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marL="342900" lvl="0" indent="-342900" algn="l">
                        <a:lnSpc>
                          <a:spcPct val="150000"/>
                        </a:lnSpc>
                        <a:buFont typeface="+mj-lt"/>
                        <a:buAutoNum type="arabicPeriod"/>
                      </a:pPr>
                      <a:r>
                        <a:rPr lang="zh-TW" altLang="en-US" sz="1100" dirty="0">
                          <a:effectLst/>
                          <a:latin typeface="微軟正黑體" panose="020B0604030504040204" pitchFamily="34" charset="-120"/>
                          <a:ea typeface="微軟正黑體" panose="020B0604030504040204" pitchFamily="34" charset="-120"/>
                        </a:rPr>
                        <a:t> </a:t>
                      </a:r>
                      <a:endParaRPr lang="en-US" altLang="zh-TW" sz="110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mj-lt"/>
                        <a:buAutoNum type="arabicPeriod"/>
                      </a:pPr>
                      <a:r>
                        <a:rPr lang="zh-TW" altLang="en-US" sz="1100" dirty="0">
                          <a:effectLst/>
                          <a:latin typeface="微軟正黑體" panose="020B0604030504040204" pitchFamily="34" charset="-120"/>
                          <a:ea typeface="微軟正黑體" panose="020B0604030504040204" pitchFamily="34" charset="-120"/>
                        </a:rPr>
                        <a:t> </a:t>
                      </a:r>
                      <a:endParaRPr lang="en-US" altLang="zh-TW" sz="110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mj-lt"/>
                        <a:buAutoNum type="arabicPeriod"/>
                      </a:pPr>
                      <a:r>
                        <a:rPr lang="zh-TW" altLang="en-US" sz="1100" dirty="0">
                          <a:effectLst/>
                          <a:latin typeface="微軟正黑體" panose="020B0604030504040204" pitchFamily="34" charset="-120"/>
                          <a:ea typeface="微軟正黑體" panose="020B0604030504040204" pitchFamily="34" charset="-120"/>
                        </a:rPr>
                        <a:t> </a:t>
                      </a:r>
                      <a:endParaRPr lang="en-US" altLang="zh-TW" sz="110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mj-lt"/>
                        <a:buAutoNum type="arabicPeriod"/>
                      </a:pPr>
                      <a:r>
                        <a:rPr lang="zh-TW" altLang="en-US" sz="1100" dirty="0">
                          <a:effectLst/>
                          <a:latin typeface="微軟正黑體" panose="020B0604030504040204" pitchFamily="34" charset="-120"/>
                          <a:ea typeface="微軟正黑體" panose="020B0604030504040204" pitchFamily="34" charset="-120"/>
                        </a:rPr>
                        <a:t> </a:t>
                      </a:r>
                      <a:endParaRPr lang="en-US" altLang="zh-TW" sz="1100" dirty="0">
                        <a:effectLst/>
                        <a:latin typeface="微軟正黑體" panose="020B0604030504040204" pitchFamily="34" charset="-120"/>
                        <a:ea typeface="微軟正黑體" panose="020B0604030504040204" pitchFamily="34" charset="-120"/>
                      </a:endParaRPr>
                    </a:p>
                    <a:p>
                      <a:pPr marL="0" lvl="0" indent="0" algn="l">
                        <a:lnSpc>
                          <a:spcPct val="150000"/>
                        </a:lnSpc>
                        <a:buFont typeface="+mj-lt"/>
                        <a:buNone/>
                      </a:pPr>
                      <a:r>
                        <a:rPr lang="zh-TW" sz="1100" dirty="0">
                          <a:effectLst/>
                          <a:latin typeface="微軟正黑體" panose="020B0604030504040204" pitchFamily="34" charset="-120"/>
                          <a:ea typeface="微軟正黑體" panose="020B0604030504040204" pitchFamily="34" charset="-120"/>
                        </a:rPr>
                        <a:t>一般引薦：</a:t>
                      </a:r>
                      <a:r>
                        <a:rPr lang="zh-TW" altLang="en-US" sz="1100" dirty="0">
                          <a:effectLst/>
                          <a:latin typeface="微軟正黑體" panose="020B0604030504040204" pitchFamily="34" charset="-120"/>
                          <a:ea typeface="微軟正黑體" panose="020B0604030504040204" pitchFamily="34" charset="-120"/>
                        </a:rPr>
                        <a:t> </a:t>
                      </a:r>
                      <a:endParaRPr lang="en-US" altLang="zh-TW" sz="1100" dirty="0">
                        <a:effectLst/>
                        <a:latin typeface="微軟正黑體" panose="020B0604030504040204" pitchFamily="34" charset="-120"/>
                        <a:ea typeface="微軟正黑體" panose="020B0604030504040204" pitchFamily="34" charset="-120"/>
                      </a:endParaRPr>
                    </a:p>
                    <a:p>
                      <a:pPr marL="0" lvl="0" indent="0" algn="l">
                        <a:lnSpc>
                          <a:spcPct val="150000"/>
                        </a:lnSpc>
                        <a:buFont typeface="+mj-lt"/>
                        <a:buNone/>
                      </a:pPr>
                      <a:r>
                        <a:rPr lang="zh-TW" sz="1100" dirty="0">
                          <a:effectLst/>
                          <a:latin typeface="微軟正黑體" panose="020B0604030504040204" pitchFamily="34" charset="-120"/>
                          <a:ea typeface="微軟正黑體" panose="020B0604030504040204" pitchFamily="34" charset="-120"/>
                        </a:rPr>
                        <a:t>理想引薦：</a:t>
                      </a:r>
                      <a:endParaRPr lang="en-US" altLang="zh-TW" sz="1100" dirty="0">
                        <a:effectLst/>
                        <a:latin typeface="微軟正黑體" panose="020B0604030504040204" pitchFamily="34" charset="-120"/>
                        <a:ea typeface="微軟正黑體" panose="020B0604030504040204" pitchFamily="34" charset="-120"/>
                      </a:endParaRPr>
                    </a:p>
                    <a:p>
                      <a:pPr marL="0" lvl="0" indent="0" algn="l">
                        <a:lnSpc>
                          <a:spcPct val="150000"/>
                        </a:lnSpc>
                        <a:buFont typeface="+mj-lt"/>
                        <a:buNone/>
                      </a:pPr>
                      <a:r>
                        <a:rPr lang="zh-TW" sz="1100" dirty="0">
                          <a:effectLst/>
                          <a:latin typeface="微軟正黑體" panose="020B0604030504040204" pitchFamily="34" charset="-120"/>
                          <a:ea typeface="微軟正黑體" panose="020B0604030504040204" pitchFamily="34" charset="-120"/>
                        </a:rPr>
                        <a:t>夢幻引薦：</a:t>
                      </a:r>
                      <a:endParaRPr lang="en-US" altLang="zh-TW" sz="1100" dirty="0">
                        <a:effectLst/>
                        <a:latin typeface="微軟正黑體" panose="020B0604030504040204" pitchFamily="34" charset="-120"/>
                        <a:ea typeface="微軟正黑體" panose="020B0604030504040204" pitchFamily="34" charset="-120"/>
                      </a:endParaRPr>
                    </a:p>
                    <a:p>
                      <a:pPr marL="0" lvl="0" indent="0" algn="l">
                        <a:lnSpc>
                          <a:spcPct val="150000"/>
                        </a:lnSpc>
                        <a:buFont typeface="+mj-lt"/>
                        <a:buNone/>
                      </a:pPr>
                      <a:r>
                        <a:rPr lang="zh-TW" sz="1100" dirty="0">
                          <a:effectLst/>
                          <a:latin typeface="微軟正黑體" panose="020B0604030504040204" pitchFamily="34" charset="-120"/>
                          <a:ea typeface="微軟正黑體" panose="020B0604030504040204" pitchFamily="34" charset="-120"/>
                        </a:rPr>
                        <a:t>不適合的引薦：</a:t>
                      </a:r>
                    </a:p>
                  </a:txBody>
                  <a:tcPr marL="7264" marR="7264"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9373723"/>
                  </a:ext>
                </a:extLst>
              </a:tr>
              <a:tr h="455990">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10.</a:t>
                      </a: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lnSpc>
                          <a:spcPct val="150000"/>
                        </a:lnSpc>
                        <a:buNone/>
                      </a:pPr>
                      <a:r>
                        <a:rPr lang="zh-TW" altLang="zh-TW" sz="1100" dirty="0">
                          <a:effectLst/>
                          <a:latin typeface="微軟正黑體" panose="020B0604030504040204" pitchFamily="34" charset="-120"/>
                          <a:ea typeface="微軟正黑體" panose="020B0604030504040204" pitchFamily="34" charset="-120"/>
                        </a:rPr>
                        <a:t> &gt; </a:t>
                      </a:r>
                      <a:r>
                        <a:rPr lang="zh-TW" altLang="en-US" sz="1100" dirty="0">
                          <a:effectLst/>
                          <a:latin typeface="微軟正黑體" panose="020B0604030504040204" pitchFamily="34" charset="-120"/>
                          <a:ea typeface="微軟正黑體" panose="020B0604030504040204" pitchFamily="34" charset="-120"/>
                        </a:rPr>
                        <a:t> </a:t>
                      </a:r>
                      <a:endParaRPr lang="zh-TW" altLang="zh-TW" sz="1100" dirty="0">
                        <a:effectLst/>
                        <a:latin typeface="微軟正黑體" panose="020B0604030504040204" pitchFamily="34" charset="-120"/>
                        <a:ea typeface="微軟正黑體" panose="020B0604030504040204" pitchFamily="34" charset="-120"/>
                      </a:endParaRP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7264" marR="7264"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extLst>
                  <a:ext uri="{0D108BD9-81ED-4DB2-BD59-A6C34878D82A}">
                    <a16:rowId xmlns:a16="http://schemas.microsoft.com/office/drawing/2014/main" val="81539994"/>
                  </a:ext>
                </a:extLst>
              </a:tr>
              <a:tr h="1206824">
                <a:tc gridSpan="3">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列出你最近的十位客戶，考慮一下如何通過幫助你的夥伴瞭解怎樣找到更多像這樣的客戶來提高你獲得的引薦數量！這些客戶在某一種行業或市場裏嗎？這些客戶是你的目標客戶嗎？你有和這些客戶類似的你目標中的其他具體公司嗎？提示：一些行業有保密制度；如果你從事這些行業，請描述一下成為你的最佳客戶所需的“素質”和“特色”。</a:t>
                      </a:r>
                    </a:p>
                  </a:txBody>
                  <a:tcPr marL="7264" marR="7264"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TW" altLang="en-US"/>
                    </a:p>
                  </a:txBody>
                  <a:tcPr/>
                </a:tc>
                <a:tc hMerge="1">
                  <a:txBody>
                    <a:bodyPr/>
                    <a:lstStyle/>
                    <a:p>
                      <a:endParaRPr lang="zh-TW" altLang="en-US"/>
                    </a:p>
                  </a:txBody>
                  <a:tcPr/>
                </a:tc>
                <a:tc>
                  <a:txBody>
                    <a:bodyPr/>
                    <a:lstStyle/>
                    <a:p>
                      <a:pPr algn="ctr">
                        <a:lnSpc>
                          <a:spcPct val="150000"/>
                        </a:lnSpc>
                        <a:buNone/>
                      </a:pPr>
                      <a:r>
                        <a:rPr lang="zh-TW" sz="1100" dirty="0">
                          <a:effectLst/>
                          <a:latin typeface="微軟正黑體" panose="020B0604030504040204" pitchFamily="34" charset="-120"/>
                          <a:ea typeface="微軟正黑體" panose="020B0604030504040204" pitchFamily="34" charset="-120"/>
                        </a:rPr>
                        <a:t> </a:t>
                      </a:r>
                    </a:p>
                  </a:txBody>
                  <a:tcPr marL="7264" marR="7264" marT="0" marB="0"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zh-TW" altLang="en-US"/>
                    </a:p>
                  </a:txBody>
                  <a:tcPr/>
                </a:tc>
                <a:extLst>
                  <a:ext uri="{0D108BD9-81ED-4DB2-BD59-A6C34878D82A}">
                    <a16:rowId xmlns:a16="http://schemas.microsoft.com/office/drawing/2014/main" val="2031792773"/>
                  </a:ext>
                </a:extLst>
              </a:tr>
            </a:tbl>
          </a:graphicData>
        </a:graphic>
      </p:graphicFrame>
    </p:spTree>
    <p:extLst>
      <p:ext uri="{BB962C8B-B14F-4D97-AF65-F5344CB8AC3E}">
        <p14:creationId xmlns:p14="http://schemas.microsoft.com/office/powerpoint/2010/main" val="137414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346A3-122F-A932-FC81-19BD77D6373B}"/>
            </a:ext>
          </a:extLst>
        </p:cNvPr>
        <p:cNvGrpSpPr/>
        <p:nvPr/>
      </p:nvGrpSpPr>
      <p:grpSpPr>
        <a:xfrm>
          <a:off x="0" y="0"/>
          <a:ext cx="0" cy="0"/>
          <a:chOff x="0" y="0"/>
          <a:chExt cx="0" cy="0"/>
        </a:xfrm>
      </p:grpSpPr>
    </p:spTree>
    <p:extLst>
      <p:ext uri="{BB962C8B-B14F-4D97-AF65-F5344CB8AC3E}">
        <p14:creationId xmlns:p14="http://schemas.microsoft.com/office/powerpoint/2010/main" val="3347293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2DE48-D5BE-A494-7F5C-AAAF5CA08996}"/>
            </a:ext>
          </a:extLst>
        </p:cNvPr>
        <p:cNvGrpSpPr/>
        <p:nvPr/>
      </p:nvGrpSpPr>
      <p:grpSpPr>
        <a:xfrm>
          <a:off x="0" y="0"/>
          <a:ext cx="0" cy="0"/>
          <a:chOff x="0" y="0"/>
          <a:chExt cx="0" cy="0"/>
        </a:xfrm>
      </p:grpSpPr>
      <p:grpSp>
        <p:nvGrpSpPr>
          <p:cNvPr id="2" name="群組 1">
            <a:extLst>
              <a:ext uri="{FF2B5EF4-FFF2-40B4-BE49-F238E27FC236}">
                <a16:creationId xmlns:a16="http://schemas.microsoft.com/office/drawing/2014/main" id="{A85D744C-2785-D94A-5AF9-9E92BA8FF856}"/>
              </a:ext>
            </a:extLst>
          </p:cNvPr>
          <p:cNvGrpSpPr/>
          <p:nvPr/>
        </p:nvGrpSpPr>
        <p:grpSpPr>
          <a:xfrm>
            <a:off x="2927927" y="155087"/>
            <a:ext cx="6650182" cy="369332"/>
            <a:chOff x="2927927" y="155087"/>
            <a:chExt cx="6650182" cy="369332"/>
          </a:xfrm>
        </p:grpSpPr>
        <p:sp>
          <p:nvSpPr>
            <p:cNvPr id="4" name="文字方塊 3">
              <a:extLst>
                <a:ext uri="{FF2B5EF4-FFF2-40B4-BE49-F238E27FC236}">
                  <a16:creationId xmlns:a16="http://schemas.microsoft.com/office/drawing/2014/main" id="{364B7D5F-6875-932B-5579-F3B591C0D044}"/>
                </a:ext>
              </a:extLst>
            </p:cNvPr>
            <p:cNvSpPr txBox="1"/>
            <p:nvPr/>
          </p:nvSpPr>
          <p:spPr>
            <a:xfrm>
              <a:off x="5818908" y="185865"/>
              <a:ext cx="3759201" cy="307777"/>
            </a:xfrm>
            <a:prstGeom prst="rect">
              <a:avLst/>
            </a:prstGeom>
            <a:noFill/>
          </p:spPr>
          <p:txBody>
            <a:bodyPr wrap="square">
              <a:spAutoFit/>
            </a:bodyPr>
            <a:lstStyle/>
            <a:p>
              <a:r>
                <a:rPr kumimoji="1" lang="en-US" altLang="zh-TW" sz="1400" dirty="0">
                  <a:solidFill>
                    <a:schemeClr val="bg1">
                      <a:lumMod val="50000"/>
                    </a:schemeClr>
                  </a:solidFill>
                  <a:latin typeface="微軟正黑體" panose="020B0604030504040204" pitchFamily="34" charset="-120"/>
                  <a:ea typeface="微軟正黑體" panose="020B0604030504040204" pitchFamily="34" charset="-120"/>
                </a:rPr>
                <a:t>DANCE CARD</a:t>
              </a:r>
              <a:r>
                <a:rPr kumimoji="1" lang="zh-TW" altLang="en-US" sz="1400" dirty="0">
                  <a:solidFill>
                    <a:schemeClr val="bg1">
                      <a:lumMod val="50000"/>
                    </a:schemeClr>
                  </a:solidFill>
                  <a:latin typeface="微軟正黑體" panose="020B0604030504040204" pitchFamily="34" charset="-120"/>
                  <a:ea typeface="微軟正黑體" panose="020B0604030504040204" pitchFamily="34" charset="-120"/>
                </a:rPr>
                <a:t> </a:t>
              </a:r>
              <a:r>
                <a:rPr kumimoji="1" lang="en-US" altLang="zh-TW" sz="1400" dirty="0">
                  <a:solidFill>
                    <a:schemeClr val="bg1">
                      <a:lumMod val="50000"/>
                    </a:schemeClr>
                  </a:solidFill>
                  <a:latin typeface="微軟正黑體" panose="020B0604030504040204" pitchFamily="34" charset="-120"/>
                  <a:ea typeface="微軟正黑體" panose="020B0604030504040204" pitchFamily="34" charset="-120"/>
                </a:rPr>
                <a:t>1</a:t>
              </a:r>
              <a:endParaRPr kumimoji="1" lang="zh-TW" altLang="zh-TW" sz="14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5" name="文字方塊 4">
              <a:extLst>
                <a:ext uri="{FF2B5EF4-FFF2-40B4-BE49-F238E27FC236}">
                  <a16:creationId xmlns:a16="http://schemas.microsoft.com/office/drawing/2014/main" id="{457A7BA9-1F30-DAB7-9268-3BD649BFFFE2}"/>
                </a:ext>
              </a:extLst>
            </p:cNvPr>
            <p:cNvSpPr txBox="1"/>
            <p:nvPr/>
          </p:nvSpPr>
          <p:spPr>
            <a:xfrm>
              <a:off x="2927927" y="155087"/>
              <a:ext cx="2710875" cy="369332"/>
            </a:xfrm>
            <a:prstGeom prst="rect">
              <a:avLst/>
            </a:prstGeom>
            <a:noFill/>
          </p:spPr>
          <p:txBody>
            <a:bodyPr wrap="square">
              <a:spAutoFit/>
            </a:bodyPr>
            <a:lstStyle/>
            <a:p>
              <a:pPr algn="r"/>
              <a:r>
                <a:rPr kumimoji="1" lang="zh-TW" altLang="en-US" b="1" dirty="0">
                  <a:solidFill>
                    <a:srgbClr val="C00000"/>
                  </a:solidFill>
                  <a:latin typeface="微軟正黑體" panose="020B0604030504040204" pitchFamily="34" charset="-120"/>
                  <a:ea typeface="微軟正黑體" panose="020B0604030504040204" pitchFamily="34" charset="-120"/>
                </a:rPr>
                <a:t>一對一追蹤表  </a:t>
              </a:r>
              <a:r>
                <a:rPr kumimoji="1" lang="en-US" altLang="zh-TW" b="1" dirty="0">
                  <a:solidFill>
                    <a:srgbClr val="C00000"/>
                  </a:solidFill>
                  <a:latin typeface="微軟正黑體" panose="020B0604030504040204" pitchFamily="34" charset="-120"/>
                  <a:ea typeface="微軟正黑體" panose="020B0604030504040204" pitchFamily="34" charset="-120"/>
                </a:rPr>
                <a:t>1</a:t>
              </a:r>
              <a:endParaRPr lang="zh-TW" altLang="en-US" dirty="0"/>
            </a:p>
          </p:txBody>
        </p:sp>
        <p:cxnSp>
          <p:nvCxnSpPr>
            <p:cNvPr id="6" name="直線接點 5">
              <a:extLst>
                <a:ext uri="{FF2B5EF4-FFF2-40B4-BE49-F238E27FC236}">
                  <a16:creationId xmlns:a16="http://schemas.microsoft.com/office/drawing/2014/main" id="{86E2553C-702E-F20D-4BB1-C5BFA6D6D497}"/>
                </a:ext>
              </a:extLst>
            </p:cNvPr>
            <p:cNvCxnSpPr>
              <a:cxnSpLocks/>
            </p:cNvCxnSpPr>
            <p:nvPr/>
          </p:nvCxnSpPr>
          <p:spPr>
            <a:xfrm>
              <a:off x="5698837" y="249383"/>
              <a:ext cx="0" cy="195009"/>
            </a:xfrm>
            <a:prstGeom prst="line">
              <a:avLst/>
            </a:prstGeom>
            <a:ln w="127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aphicFrame>
        <p:nvGraphicFramePr>
          <p:cNvPr id="3" name="表格 2">
            <a:extLst>
              <a:ext uri="{FF2B5EF4-FFF2-40B4-BE49-F238E27FC236}">
                <a16:creationId xmlns:a16="http://schemas.microsoft.com/office/drawing/2014/main" id="{05D738B0-DD5F-284E-FBAA-FC6CF5F7F9B7}"/>
              </a:ext>
            </a:extLst>
          </p:cNvPr>
          <p:cNvGraphicFramePr>
            <a:graphicFrameLocks noGrp="1"/>
          </p:cNvGraphicFramePr>
          <p:nvPr>
            <p:extLst>
              <p:ext uri="{D42A27DB-BD31-4B8C-83A1-F6EECF244321}">
                <p14:modId xmlns:p14="http://schemas.microsoft.com/office/powerpoint/2010/main" val="2647255523"/>
              </p:ext>
            </p:extLst>
          </p:nvPr>
        </p:nvGraphicFramePr>
        <p:xfrm>
          <a:off x="247430" y="641841"/>
          <a:ext cx="11683998" cy="5825964"/>
        </p:xfrm>
        <a:graphic>
          <a:graphicData uri="http://schemas.openxmlformats.org/drawingml/2006/table">
            <a:tbl>
              <a:tblPr bandRow="1">
                <a:tableStyleId>{5C22544A-7EE6-4342-B048-85BDC9FD1C3A}</a:tableStyleId>
              </a:tblPr>
              <a:tblGrid>
                <a:gridCol w="519335">
                  <a:extLst>
                    <a:ext uri="{9D8B030D-6E8A-4147-A177-3AD203B41FA5}">
                      <a16:colId xmlns:a16="http://schemas.microsoft.com/office/drawing/2014/main" val="3455997690"/>
                    </a:ext>
                  </a:extLst>
                </a:gridCol>
                <a:gridCol w="11164663">
                  <a:extLst>
                    <a:ext uri="{9D8B030D-6E8A-4147-A177-3AD203B41FA5}">
                      <a16:colId xmlns:a16="http://schemas.microsoft.com/office/drawing/2014/main" val="1397080098"/>
                    </a:ext>
                  </a:extLst>
                </a:gridCol>
              </a:tblGrid>
              <a:tr h="1416521">
                <a:tc>
                  <a:txBody>
                    <a:bodyPr/>
                    <a:lstStyle/>
                    <a:p>
                      <a:pPr algn="ctr">
                        <a:lnSpc>
                          <a:spcPct val="150000"/>
                        </a:lnSpc>
                        <a:buNone/>
                      </a:pPr>
                      <a:r>
                        <a:rPr lang="zh-TW" sz="1050">
                          <a:effectLst/>
                          <a:latin typeface="微軟正黑體" panose="020B0604030504040204" pitchFamily="34" charset="-120"/>
                          <a:ea typeface="微軟正黑體" panose="020B0604030504040204" pitchFamily="34" charset="-120"/>
                        </a:rPr>
                        <a:t>1</a:t>
                      </a:r>
                    </a:p>
                  </a:txBody>
                  <a:tcPr marL="59907" marR="5990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a:lnSpc>
                          <a:spcPct val="150000"/>
                        </a:lnSpc>
                        <a:buNone/>
                      </a:pPr>
                      <a:r>
                        <a:rPr lang="zh-TW" sz="1050" b="1" dirty="0">
                          <a:effectLst/>
                          <a:latin typeface="微軟正黑體" panose="020B0604030504040204" pitchFamily="34" charset="-120"/>
                          <a:ea typeface="微軟正黑體" panose="020B0604030504040204" pitchFamily="34" charset="-120"/>
                        </a:rPr>
                        <a:t>請詳細說明你所提供的產品與服務(務必清晰並具體描述)</a:t>
                      </a:r>
                      <a:endParaRPr lang="zh-TW" altLang="en-US" sz="1050" b="1"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txBody>
                  <a:tcPr marL="59907" marR="59907"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5013839"/>
                  </a:ext>
                </a:extLst>
              </a:tr>
              <a:tr h="1416521">
                <a:tc>
                  <a:txBody>
                    <a:bodyPr/>
                    <a:lstStyle/>
                    <a:p>
                      <a:pPr algn="ctr">
                        <a:lnSpc>
                          <a:spcPct val="150000"/>
                        </a:lnSpc>
                        <a:buNone/>
                      </a:pPr>
                      <a:r>
                        <a:rPr lang="zh-TW" sz="1050">
                          <a:effectLst/>
                          <a:latin typeface="微軟正黑體" panose="020B0604030504040204" pitchFamily="34" charset="-120"/>
                          <a:ea typeface="微軟正黑體" panose="020B0604030504040204" pitchFamily="34" charset="-120"/>
                        </a:rPr>
                        <a:t>2</a:t>
                      </a:r>
                    </a:p>
                  </a:txBody>
                  <a:tcPr marL="59907" marR="5990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a:lnSpc>
                          <a:spcPct val="150000"/>
                        </a:lnSpc>
                        <a:buNone/>
                      </a:pPr>
                      <a:r>
                        <a:rPr lang="zh-TW" sz="1050" b="1" dirty="0">
                          <a:effectLst/>
                          <a:latin typeface="微軟正黑體" panose="020B0604030504040204" pitchFamily="34" charset="-120"/>
                          <a:ea typeface="微軟正黑體" panose="020B0604030504040204" pitchFamily="34" charset="-120"/>
                        </a:rPr>
                        <a:t>你與你的競爭對手有甚麼不同？(ex.我的產品有五年品質保證)</a:t>
                      </a: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txBody>
                  <a:tcPr marL="59907" marR="59907"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1317425"/>
                  </a:ext>
                </a:extLst>
              </a:tr>
              <a:tr h="1778761">
                <a:tc>
                  <a:txBody>
                    <a:bodyPr/>
                    <a:lstStyle/>
                    <a:p>
                      <a:pPr algn="ctr">
                        <a:lnSpc>
                          <a:spcPct val="150000"/>
                        </a:lnSpc>
                        <a:buNone/>
                      </a:pPr>
                      <a:r>
                        <a:rPr lang="zh-TW" sz="1050">
                          <a:effectLst/>
                          <a:latin typeface="微軟正黑體" panose="020B0604030504040204" pitchFamily="34" charset="-120"/>
                          <a:ea typeface="微軟正黑體" panose="020B0604030504040204" pitchFamily="34" charset="-120"/>
                        </a:rPr>
                        <a:t>3</a:t>
                      </a:r>
                    </a:p>
                  </a:txBody>
                  <a:tcPr marL="59907" marR="5990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a:lnSpc>
                          <a:spcPct val="150000"/>
                        </a:lnSpc>
                        <a:buNone/>
                      </a:pPr>
                      <a:r>
                        <a:rPr lang="zh-TW" sz="1050" b="1" dirty="0">
                          <a:effectLst/>
                          <a:latin typeface="微軟正黑體" panose="020B0604030504040204" pitchFamily="34" charset="-120"/>
                          <a:ea typeface="微軟正黑體" panose="020B0604030504040204" pitchFamily="34" charset="-120"/>
                        </a:rPr>
                        <a:t>請具體列舉出你的目標市場與主力客群(ex.律師、銀行家、會計師等)</a:t>
                      </a:r>
                    </a:p>
                    <a:p>
                      <a:pPr marL="457200" algn="l">
                        <a:lnSpc>
                          <a:spcPct val="150000"/>
                        </a:lnSpc>
                        <a:buNone/>
                      </a:pPr>
                      <a:r>
                        <a:rPr lang="zh-TW" sz="1050" dirty="0">
                          <a:effectLst/>
                          <a:latin typeface="微軟正黑體" panose="020B0604030504040204" pitchFamily="34" charset="-120"/>
                          <a:ea typeface="微軟正黑體" panose="020B0604030504040204" pitchFamily="34" charset="-120"/>
                        </a:rPr>
                        <a:t>目標市場       &gt;       主力客群</a:t>
                      </a:r>
                    </a:p>
                    <a:p>
                      <a:pPr marL="342900" lvl="0" indent="-342900" algn="l">
                        <a:lnSpc>
                          <a:spcPct val="150000"/>
                        </a:lnSpc>
                        <a:buFont typeface="Arial" panose="020B0604020202020204" pitchFamily="34" charset="0"/>
                        <a:buChar char="●"/>
                      </a:pPr>
                      <a:r>
                        <a:rPr lang="zh-TW" sz="1050" dirty="0">
                          <a:effectLst/>
                          <a:latin typeface="微軟正黑體" panose="020B0604030504040204" pitchFamily="34" charset="-120"/>
                          <a:ea typeface="微軟正黑體" panose="020B0604030504040204" pitchFamily="34" charset="-120"/>
                        </a:rPr>
                        <a:t>   </a:t>
                      </a:r>
                      <a:r>
                        <a:rPr lang="zh-TW" altLang="en-US" sz="1050" dirty="0">
                          <a:effectLst/>
                          <a:latin typeface="微軟正黑體" panose="020B0604030504040204" pitchFamily="34" charset="-120"/>
                          <a:ea typeface="微軟正黑體" panose="020B0604030504040204" pitchFamily="34" charset="-120"/>
                        </a:rPr>
                        <a:t> </a:t>
                      </a:r>
                      <a:r>
                        <a:rPr lang="zh-TW" sz="1050" dirty="0">
                          <a:effectLst/>
                          <a:latin typeface="微軟正黑體" panose="020B0604030504040204" pitchFamily="34" charset="-120"/>
                          <a:ea typeface="微軟正黑體" panose="020B0604030504040204" pitchFamily="34" charset="-120"/>
                        </a:rPr>
                        <a:t>            </a:t>
                      </a:r>
                      <a:r>
                        <a:rPr lang="zh-TW" altLang="en-US" sz="1050" dirty="0">
                          <a:effectLst/>
                          <a:latin typeface="微軟正黑體" panose="020B0604030504040204" pitchFamily="34" charset="-120"/>
                          <a:ea typeface="微軟正黑體" panose="020B0604030504040204" pitchFamily="34" charset="-120"/>
                        </a:rPr>
                        <a:t>           </a:t>
                      </a:r>
                      <a:r>
                        <a:rPr lang="zh-TW" sz="1050" dirty="0">
                          <a:effectLst/>
                          <a:latin typeface="微軟正黑體" panose="020B0604030504040204" pitchFamily="34" charset="-120"/>
                          <a:ea typeface="微軟正黑體" panose="020B0604030504040204" pitchFamily="34" charset="-120"/>
                        </a:rPr>
                        <a:t>&gt;         </a:t>
                      </a: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r>
                        <a:rPr lang="zh-TW" altLang="zh-TW" sz="1050" dirty="0">
                          <a:effectLst/>
                          <a:latin typeface="微軟正黑體" panose="020B0604030504040204" pitchFamily="34" charset="-120"/>
                          <a:ea typeface="微軟正黑體" panose="020B0604030504040204" pitchFamily="34" charset="-120"/>
                        </a:rPr>
                        <a:t>&gt;         </a:t>
                      </a:r>
                      <a:r>
                        <a:rPr lang="zh-TW" altLang="en-US" sz="1050" dirty="0">
                          <a:effectLst/>
                          <a:latin typeface="微軟正黑體" panose="020B0604030504040204" pitchFamily="34" charset="-120"/>
                          <a:ea typeface="微軟正黑體" panose="020B0604030504040204" pitchFamily="34" charset="-120"/>
                        </a:rPr>
                        <a:t> </a:t>
                      </a:r>
                      <a:r>
                        <a:rPr lang="zh-TW" sz="1050" dirty="0">
                          <a:effectLst/>
                          <a:latin typeface="微軟正黑體" panose="020B0604030504040204" pitchFamily="34" charset="-120"/>
                          <a:ea typeface="微軟正黑體" panose="020B0604030504040204" pitchFamily="34" charset="-120"/>
                        </a:rPr>
                        <a:t>         </a:t>
                      </a:r>
                      <a:r>
                        <a:rPr lang="zh-TW" altLang="en-US" sz="1050" dirty="0">
                          <a:effectLst/>
                          <a:latin typeface="微軟正黑體" panose="020B0604030504040204" pitchFamily="34" charset="-120"/>
                          <a:ea typeface="微軟正黑體" panose="020B0604030504040204" pitchFamily="34" charset="-120"/>
                        </a:rPr>
                        <a:t> </a:t>
                      </a:r>
                      <a:r>
                        <a:rPr lang="zh-TW"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r>
                        <a:rPr lang="zh-TW" sz="1050" dirty="0">
                          <a:effectLst/>
                          <a:latin typeface="微軟正黑體" panose="020B0604030504040204" pitchFamily="34" charset="-120"/>
                          <a:ea typeface="微軟正黑體" panose="020B0604030504040204" pitchFamily="34" charset="-120"/>
                        </a:rPr>
                        <a:t>&gt;         </a:t>
                      </a:r>
                      <a:r>
                        <a:rPr lang="zh-TW" altLang="en-US" sz="1050" dirty="0">
                          <a:effectLst/>
                          <a:latin typeface="微軟正黑體" panose="020B0604030504040204" pitchFamily="34" charset="-120"/>
                          <a:ea typeface="微軟正黑體" panose="020B0604030504040204" pitchFamily="34" charset="-120"/>
                        </a:rPr>
                        <a:t> </a:t>
                      </a:r>
                      <a:r>
                        <a:rPr lang="zh-TW" sz="1050" dirty="0">
                          <a:effectLst/>
                          <a:latin typeface="微軟正黑體" panose="020B0604030504040204" pitchFamily="34" charset="-120"/>
                          <a:ea typeface="微軟正黑體" panose="020B0604030504040204" pitchFamily="34" charset="-120"/>
                        </a:rPr>
                        <a:t>   </a:t>
                      </a: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r>
                        <a:rPr lang="zh-TW" sz="1050" dirty="0">
                          <a:effectLst/>
                          <a:latin typeface="微軟正黑體" panose="020B0604030504040204" pitchFamily="34" charset="-120"/>
                          <a:ea typeface="微軟正黑體" panose="020B0604030504040204" pitchFamily="34" charset="-120"/>
                        </a:rPr>
                        <a:t>&gt;         </a:t>
                      </a:r>
                      <a:r>
                        <a:rPr lang="zh-TW" altLang="en-US" sz="1050" dirty="0">
                          <a:effectLst/>
                          <a:latin typeface="微軟正黑體" panose="020B0604030504040204" pitchFamily="34" charset="-120"/>
                          <a:ea typeface="微軟正黑體" panose="020B0604030504040204" pitchFamily="34" charset="-120"/>
                        </a:rPr>
                        <a:t> </a:t>
                      </a:r>
                      <a:r>
                        <a:rPr lang="zh-TW" sz="1050" dirty="0">
                          <a:effectLst/>
                          <a:latin typeface="微軟正黑體" panose="020B0604030504040204" pitchFamily="34" charset="-120"/>
                          <a:ea typeface="微軟正黑體" panose="020B0604030504040204" pitchFamily="34" charset="-120"/>
                        </a:rPr>
                        <a:t>   </a:t>
                      </a: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r>
                        <a:rPr lang="zh-TW" sz="1050" dirty="0">
                          <a:effectLst/>
                          <a:latin typeface="微軟正黑體" panose="020B0604030504040204" pitchFamily="34" charset="-120"/>
                          <a:ea typeface="微軟正黑體" panose="020B0604030504040204" pitchFamily="34" charset="-120"/>
                        </a:rPr>
                        <a:t>&gt;         </a:t>
                      </a:r>
                      <a:r>
                        <a:rPr lang="zh-TW" altLang="en-US" sz="1050" dirty="0">
                          <a:effectLst/>
                          <a:latin typeface="微軟正黑體" panose="020B0604030504040204" pitchFamily="34" charset="-120"/>
                          <a:ea typeface="微軟正黑體" panose="020B0604030504040204" pitchFamily="34" charset="-120"/>
                        </a:rPr>
                        <a:t> </a:t>
                      </a:r>
                      <a:endParaRPr lang="zh-TW" sz="1050" b="1" dirty="0">
                        <a:effectLst/>
                        <a:latin typeface="微軟正黑體" panose="020B0604030504040204" pitchFamily="34" charset="-120"/>
                        <a:ea typeface="微軟正黑體" panose="020B0604030504040204" pitchFamily="34" charset="-120"/>
                        <a:cs typeface="Noto Sans Symbols"/>
                      </a:endParaRPr>
                    </a:p>
                  </a:txBody>
                  <a:tcPr marL="59907" marR="59907"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4262673"/>
                  </a:ext>
                </a:extLst>
              </a:tr>
              <a:tr h="1214161">
                <a:tc>
                  <a:txBody>
                    <a:bodyPr/>
                    <a:lstStyle/>
                    <a:p>
                      <a:pPr algn="ctr">
                        <a:lnSpc>
                          <a:spcPct val="150000"/>
                        </a:lnSpc>
                        <a:buNone/>
                      </a:pPr>
                      <a:r>
                        <a:rPr lang="zh-TW" sz="1050" dirty="0">
                          <a:effectLst/>
                          <a:latin typeface="微軟正黑體" panose="020B0604030504040204" pitchFamily="34" charset="-120"/>
                          <a:ea typeface="微軟正黑體" panose="020B0604030504040204" pitchFamily="34" charset="-120"/>
                        </a:rPr>
                        <a:t>4</a:t>
                      </a:r>
                    </a:p>
                  </a:txBody>
                  <a:tcPr marL="59907" marR="5990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a:lnSpc>
                          <a:spcPct val="150000"/>
                        </a:lnSpc>
                        <a:buNone/>
                      </a:pPr>
                      <a:r>
                        <a:rPr lang="zh-TW" sz="1050" b="1" dirty="0">
                          <a:effectLst/>
                          <a:latin typeface="微軟正黑體" panose="020B0604030504040204" pitchFamily="34" charset="-120"/>
                          <a:ea typeface="微軟正黑體" panose="020B0604030504040204" pitchFamily="34" charset="-120"/>
                        </a:rPr>
                        <a:t>列舉尚未在你的分會中出現與你相關的行業(即業務人脈圈)</a:t>
                      </a: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txBody>
                  <a:tcPr marL="59907" marR="59907"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623078"/>
                  </a:ext>
                </a:extLst>
              </a:tr>
            </a:tbl>
          </a:graphicData>
        </a:graphic>
      </p:graphicFrame>
    </p:spTree>
    <p:extLst>
      <p:ext uri="{BB962C8B-B14F-4D97-AF65-F5344CB8AC3E}">
        <p14:creationId xmlns:p14="http://schemas.microsoft.com/office/powerpoint/2010/main" val="3993984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A8AA2-540D-F3EC-95FD-FD4C6E8CD2F3}"/>
            </a:ext>
          </a:extLst>
        </p:cNvPr>
        <p:cNvGrpSpPr/>
        <p:nvPr/>
      </p:nvGrpSpPr>
      <p:grpSpPr>
        <a:xfrm>
          <a:off x="0" y="0"/>
          <a:ext cx="0" cy="0"/>
          <a:chOff x="0" y="0"/>
          <a:chExt cx="0" cy="0"/>
        </a:xfrm>
      </p:grpSpPr>
      <p:grpSp>
        <p:nvGrpSpPr>
          <p:cNvPr id="2" name="群組 1">
            <a:extLst>
              <a:ext uri="{FF2B5EF4-FFF2-40B4-BE49-F238E27FC236}">
                <a16:creationId xmlns:a16="http://schemas.microsoft.com/office/drawing/2014/main" id="{F84F52A3-7BC3-DC3A-C024-3090DDB1E4BA}"/>
              </a:ext>
            </a:extLst>
          </p:cNvPr>
          <p:cNvGrpSpPr/>
          <p:nvPr/>
        </p:nvGrpSpPr>
        <p:grpSpPr>
          <a:xfrm>
            <a:off x="2927927" y="155087"/>
            <a:ext cx="6650182" cy="369332"/>
            <a:chOff x="2927927" y="155087"/>
            <a:chExt cx="6650182" cy="369332"/>
          </a:xfrm>
        </p:grpSpPr>
        <p:sp>
          <p:nvSpPr>
            <p:cNvPr id="4" name="文字方塊 3">
              <a:extLst>
                <a:ext uri="{FF2B5EF4-FFF2-40B4-BE49-F238E27FC236}">
                  <a16:creationId xmlns:a16="http://schemas.microsoft.com/office/drawing/2014/main" id="{84555C21-ADB4-55C1-20AF-E25F883BDA64}"/>
                </a:ext>
              </a:extLst>
            </p:cNvPr>
            <p:cNvSpPr txBox="1"/>
            <p:nvPr/>
          </p:nvSpPr>
          <p:spPr>
            <a:xfrm>
              <a:off x="5818908" y="185865"/>
              <a:ext cx="3759201" cy="307777"/>
            </a:xfrm>
            <a:prstGeom prst="rect">
              <a:avLst/>
            </a:prstGeom>
            <a:noFill/>
          </p:spPr>
          <p:txBody>
            <a:bodyPr wrap="square">
              <a:spAutoFit/>
            </a:bodyPr>
            <a:lstStyle/>
            <a:p>
              <a:r>
                <a:rPr kumimoji="1" lang="en-US" altLang="zh-TW" sz="1400" dirty="0">
                  <a:solidFill>
                    <a:schemeClr val="bg1">
                      <a:lumMod val="50000"/>
                    </a:schemeClr>
                  </a:solidFill>
                  <a:latin typeface="微軟正黑體" panose="020B0604030504040204" pitchFamily="34" charset="-120"/>
                  <a:ea typeface="微軟正黑體" panose="020B0604030504040204" pitchFamily="34" charset="-120"/>
                </a:rPr>
                <a:t>DANCE CARD</a:t>
              </a:r>
              <a:r>
                <a:rPr kumimoji="1" lang="zh-TW" altLang="en-US" sz="1400" dirty="0">
                  <a:solidFill>
                    <a:schemeClr val="bg1">
                      <a:lumMod val="50000"/>
                    </a:schemeClr>
                  </a:solidFill>
                  <a:latin typeface="微軟正黑體" panose="020B0604030504040204" pitchFamily="34" charset="-120"/>
                  <a:ea typeface="微軟正黑體" panose="020B0604030504040204" pitchFamily="34" charset="-120"/>
                </a:rPr>
                <a:t> </a:t>
              </a:r>
              <a:r>
                <a:rPr kumimoji="1" lang="en-US" altLang="zh-TW" sz="1400" dirty="0">
                  <a:solidFill>
                    <a:schemeClr val="bg1">
                      <a:lumMod val="50000"/>
                    </a:schemeClr>
                  </a:solidFill>
                  <a:latin typeface="微軟正黑體" panose="020B0604030504040204" pitchFamily="34" charset="-120"/>
                  <a:ea typeface="微軟正黑體" panose="020B0604030504040204" pitchFamily="34" charset="-120"/>
                </a:rPr>
                <a:t>2</a:t>
              </a:r>
              <a:endParaRPr kumimoji="1" lang="zh-TW" altLang="zh-TW" sz="14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5" name="文字方塊 4">
              <a:extLst>
                <a:ext uri="{FF2B5EF4-FFF2-40B4-BE49-F238E27FC236}">
                  <a16:creationId xmlns:a16="http://schemas.microsoft.com/office/drawing/2014/main" id="{6FBF6D87-883A-4339-9F3A-F477DB2FD058}"/>
                </a:ext>
              </a:extLst>
            </p:cNvPr>
            <p:cNvSpPr txBox="1"/>
            <p:nvPr/>
          </p:nvSpPr>
          <p:spPr>
            <a:xfrm>
              <a:off x="2927927" y="155087"/>
              <a:ext cx="2710875" cy="369332"/>
            </a:xfrm>
            <a:prstGeom prst="rect">
              <a:avLst/>
            </a:prstGeom>
            <a:noFill/>
          </p:spPr>
          <p:txBody>
            <a:bodyPr wrap="square">
              <a:spAutoFit/>
            </a:bodyPr>
            <a:lstStyle/>
            <a:p>
              <a:pPr algn="r"/>
              <a:r>
                <a:rPr kumimoji="1" lang="zh-TW" altLang="en-US" b="1" dirty="0">
                  <a:solidFill>
                    <a:srgbClr val="C00000"/>
                  </a:solidFill>
                  <a:latin typeface="微軟正黑體" panose="020B0604030504040204" pitchFamily="34" charset="-120"/>
                  <a:ea typeface="微軟正黑體" panose="020B0604030504040204" pitchFamily="34" charset="-120"/>
                </a:rPr>
                <a:t>一對一追蹤表  </a:t>
              </a:r>
              <a:r>
                <a:rPr kumimoji="1" lang="en-US" altLang="zh-TW" b="1" dirty="0">
                  <a:solidFill>
                    <a:srgbClr val="C00000"/>
                  </a:solidFill>
                  <a:latin typeface="微軟正黑體" panose="020B0604030504040204" pitchFamily="34" charset="-120"/>
                  <a:ea typeface="微軟正黑體" panose="020B0604030504040204" pitchFamily="34" charset="-120"/>
                </a:rPr>
                <a:t>2</a:t>
              </a:r>
              <a:endParaRPr lang="zh-TW" altLang="en-US" dirty="0"/>
            </a:p>
          </p:txBody>
        </p:sp>
        <p:cxnSp>
          <p:nvCxnSpPr>
            <p:cNvPr id="6" name="直線接點 5">
              <a:extLst>
                <a:ext uri="{FF2B5EF4-FFF2-40B4-BE49-F238E27FC236}">
                  <a16:creationId xmlns:a16="http://schemas.microsoft.com/office/drawing/2014/main" id="{CC025C86-64B5-9B60-0365-1B53DE32CB6E}"/>
                </a:ext>
              </a:extLst>
            </p:cNvPr>
            <p:cNvCxnSpPr>
              <a:cxnSpLocks/>
            </p:cNvCxnSpPr>
            <p:nvPr/>
          </p:nvCxnSpPr>
          <p:spPr>
            <a:xfrm>
              <a:off x="5698837" y="249383"/>
              <a:ext cx="0" cy="195009"/>
            </a:xfrm>
            <a:prstGeom prst="line">
              <a:avLst/>
            </a:prstGeom>
            <a:ln w="127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graphicFrame>
        <p:nvGraphicFramePr>
          <p:cNvPr id="8" name="表格 7">
            <a:extLst>
              <a:ext uri="{FF2B5EF4-FFF2-40B4-BE49-F238E27FC236}">
                <a16:creationId xmlns:a16="http://schemas.microsoft.com/office/drawing/2014/main" id="{72D6CB59-1063-E2A4-6927-80D301D165BC}"/>
              </a:ext>
            </a:extLst>
          </p:cNvPr>
          <p:cNvGraphicFramePr>
            <a:graphicFrameLocks noGrp="1"/>
          </p:cNvGraphicFramePr>
          <p:nvPr>
            <p:extLst>
              <p:ext uri="{D42A27DB-BD31-4B8C-83A1-F6EECF244321}">
                <p14:modId xmlns:p14="http://schemas.microsoft.com/office/powerpoint/2010/main" val="4152933534"/>
              </p:ext>
            </p:extLst>
          </p:nvPr>
        </p:nvGraphicFramePr>
        <p:xfrm>
          <a:off x="247430" y="641842"/>
          <a:ext cx="11683998" cy="5730749"/>
        </p:xfrm>
        <a:graphic>
          <a:graphicData uri="http://schemas.openxmlformats.org/drawingml/2006/table">
            <a:tbl>
              <a:tblPr bandRow="1">
                <a:tableStyleId>{5C22544A-7EE6-4342-B048-85BDC9FD1C3A}</a:tableStyleId>
              </a:tblPr>
              <a:tblGrid>
                <a:gridCol w="519335">
                  <a:extLst>
                    <a:ext uri="{9D8B030D-6E8A-4147-A177-3AD203B41FA5}">
                      <a16:colId xmlns:a16="http://schemas.microsoft.com/office/drawing/2014/main" val="3455997690"/>
                    </a:ext>
                  </a:extLst>
                </a:gridCol>
                <a:gridCol w="11164663">
                  <a:extLst>
                    <a:ext uri="{9D8B030D-6E8A-4147-A177-3AD203B41FA5}">
                      <a16:colId xmlns:a16="http://schemas.microsoft.com/office/drawing/2014/main" val="1397080098"/>
                    </a:ext>
                  </a:extLst>
                </a:gridCol>
              </a:tblGrid>
              <a:tr h="959565">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zh-TW" altLang="zh-TW" sz="1050" dirty="0">
                          <a:effectLst/>
                          <a:latin typeface="微軟正黑體" panose="020B0604030504040204" pitchFamily="34" charset="-120"/>
                          <a:ea typeface="微軟正黑體" panose="020B0604030504040204" pitchFamily="34" charset="-120"/>
                        </a:rPr>
                        <a:t>5</a:t>
                      </a:r>
                    </a:p>
                  </a:txBody>
                  <a:tcPr marL="59907" marR="5990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a:lnSpc>
                          <a:spcPct val="150000"/>
                        </a:lnSpc>
                        <a:buNone/>
                      </a:pPr>
                      <a:r>
                        <a:rPr lang="zh-TW" altLang="zh-TW" sz="1050" b="1" dirty="0">
                          <a:effectLst/>
                          <a:latin typeface="微軟正黑體" panose="020B0604030504040204" pitchFamily="34" charset="-120"/>
                          <a:ea typeface="微軟正黑體" panose="020B0604030504040204" pitchFamily="34" charset="-120"/>
                        </a:rPr>
                        <a:t>告訴我當我聽到一句怎樣的話即表示有機會可以為你找到適合的引薦</a:t>
                      </a: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7184383"/>
                  </a:ext>
                </a:extLst>
              </a:tr>
              <a:tr h="767652">
                <a:tc>
                  <a:txBody>
                    <a:bodyPr/>
                    <a:lstStyle/>
                    <a:p>
                      <a:pPr algn="ctr">
                        <a:lnSpc>
                          <a:spcPct val="150000"/>
                        </a:lnSpc>
                        <a:buNone/>
                      </a:pPr>
                      <a:r>
                        <a:rPr lang="en-US" altLang="zh-TW" sz="1050" dirty="0">
                          <a:effectLst/>
                          <a:latin typeface="微軟正黑體" panose="020B0604030504040204" pitchFamily="34" charset="-120"/>
                          <a:ea typeface="微軟正黑體" panose="020B0604030504040204" pitchFamily="34" charset="-120"/>
                        </a:rPr>
                        <a:t>6</a:t>
                      </a:r>
                      <a:endParaRPr lang="zh-TW" sz="1050" dirty="0">
                        <a:effectLst/>
                        <a:latin typeface="微軟正黑體" panose="020B0604030504040204" pitchFamily="34" charset="-120"/>
                        <a:ea typeface="微軟正黑體" panose="020B0604030504040204" pitchFamily="34" charset="-120"/>
                      </a:endParaRPr>
                    </a:p>
                  </a:txBody>
                  <a:tcPr marL="59907" marR="5990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a:lnSpc>
                          <a:spcPct val="150000"/>
                        </a:lnSpc>
                        <a:buNone/>
                      </a:pPr>
                      <a:r>
                        <a:rPr lang="zh-TW" sz="1050" b="1" dirty="0">
                          <a:effectLst/>
                          <a:latin typeface="微軟正黑體" panose="020B0604030504040204" pitchFamily="34" charset="-120"/>
                          <a:ea typeface="微軟正黑體" panose="020B0604030504040204" pitchFamily="34" charset="-120"/>
                          <a:cs typeface="微軟正黑體" panose="020B0604030504040204" pitchFamily="34" charset="-120"/>
                        </a:rPr>
                        <a:t>請教我用一句好的開場白，為你找尋到適合的目標客戶/資源</a:t>
                      </a:r>
                      <a:endParaRPr 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5013839"/>
                  </a:ext>
                </a:extLst>
              </a:tr>
              <a:tr h="1151478">
                <a:tc>
                  <a:txBody>
                    <a:bodyPr/>
                    <a:lstStyle/>
                    <a:p>
                      <a:pPr algn="ctr">
                        <a:lnSpc>
                          <a:spcPct val="150000"/>
                        </a:lnSpc>
                        <a:buNone/>
                      </a:pPr>
                      <a:r>
                        <a:rPr lang="en-US" altLang="zh-TW" sz="1050" dirty="0">
                          <a:effectLst/>
                          <a:latin typeface="微軟正黑體" panose="020B0604030504040204" pitchFamily="34" charset="-120"/>
                          <a:ea typeface="微軟正黑體" panose="020B0604030504040204" pitchFamily="34" charset="-120"/>
                        </a:rPr>
                        <a:t>7</a:t>
                      </a:r>
                      <a:endParaRPr lang="zh-TW" sz="1050" dirty="0">
                        <a:effectLst/>
                        <a:latin typeface="微軟正黑體" panose="020B0604030504040204" pitchFamily="34" charset="-120"/>
                        <a:ea typeface="微軟正黑體" panose="020B0604030504040204" pitchFamily="34" charset="-120"/>
                      </a:endParaRPr>
                    </a:p>
                  </a:txBody>
                  <a:tcPr marL="59907" marR="5990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a:lnSpc>
                          <a:spcPct val="150000"/>
                        </a:lnSpc>
                        <a:buNone/>
                      </a:pPr>
                      <a:r>
                        <a:rPr lang="zh-TW" sz="1050" b="1" dirty="0">
                          <a:effectLst/>
                          <a:latin typeface="微軟正黑體" panose="020B0604030504040204" pitchFamily="34" charset="-120"/>
                          <a:ea typeface="微軟正黑體" panose="020B0604030504040204" pitchFamily="34" charset="-120"/>
                          <a:cs typeface="微軟正黑體" panose="020B0604030504040204" pitchFamily="34" charset="-120"/>
                        </a:rPr>
                        <a:t>我該如何衡量一個引薦的質量/認真的程度？(對方的答案越仔細越理想)</a:t>
                      </a:r>
                      <a:endParaRPr 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1317425"/>
                  </a:ext>
                </a:extLst>
              </a:tr>
              <a:tr h="1508663">
                <a:tc>
                  <a:txBody>
                    <a:bodyPr/>
                    <a:lstStyle/>
                    <a:p>
                      <a:pPr algn="ctr">
                        <a:lnSpc>
                          <a:spcPct val="150000"/>
                        </a:lnSpc>
                        <a:buNone/>
                      </a:pPr>
                      <a:r>
                        <a:rPr lang="en-US" altLang="zh-TW" sz="1050" dirty="0">
                          <a:effectLst/>
                          <a:latin typeface="微軟正黑體" panose="020B0604030504040204" pitchFamily="34" charset="-120"/>
                          <a:ea typeface="微軟正黑體" panose="020B0604030504040204" pitchFamily="34" charset="-120"/>
                        </a:rPr>
                        <a:t>8</a:t>
                      </a:r>
                      <a:endParaRPr lang="zh-TW" sz="1050" dirty="0">
                        <a:effectLst/>
                        <a:latin typeface="微軟正黑體" panose="020B0604030504040204" pitchFamily="34" charset="-120"/>
                        <a:ea typeface="微軟正黑體" panose="020B0604030504040204" pitchFamily="34" charset="-120"/>
                      </a:endParaRPr>
                    </a:p>
                  </a:txBody>
                  <a:tcPr marL="59907" marR="5990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a:lnSpc>
                          <a:spcPct val="150000"/>
                        </a:lnSpc>
                        <a:buNone/>
                      </a:pPr>
                      <a:r>
                        <a:rPr lang="zh-TW" sz="1050" b="1" dirty="0">
                          <a:effectLst/>
                          <a:latin typeface="微軟正黑體" panose="020B0604030504040204" pitchFamily="34" charset="-120"/>
                          <a:ea typeface="微軟正黑體" panose="020B0604030504040204" pitchFamily="34" charset="-120"/>
                          <a:cs typeface="微軟正黑體" panose="020B0604030504040204" pitchFamily="34" charset="-120"/>
                        </a:rPr>
                        <a:t>對你來說甚麼會是一個不合適的引薦？(ex.只向批發商訂一件貨)</a:t>
                      </a:r>
                      <a:endParaRPr 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4262673"/>
                  </a:ext>
                </a:extLst>
              </a:tr>
              <a:tr h="1343391">
                <a:tc>
                  <a:txBody>
                    <a:bodyPr/>
                    <a:lstStyle/>
                    <a:p>
                      <a:pPr algn="ctr">
                        <a:lnSpc>
                          <a:spcPct val="150000"/>
                        </a:lnSpc>
                        <a:buNone/>
                      </a:pPr>
                      <a:r>
                        <a:rPr lang="en-US" altLang="zh-TW" sz="1050" dirty="0">
                          <a:effectLst/>
                          <a:latin typeface="微軟正黑體" panose="020B0604030504040204" pitchFamily="34" charset="-120"/>
                          <a:ea typeface="微軟正黑體" panose="020B0604030504040204" pitchFamily="34" charset="-120"/>
                        </a:rPr>
                        <a:t>9</a:t>
                      </a:r>
                      <a:endParaRPr lang="zh-TW" sz="1050" dirty="0">
                        <a:effectLst/>
                        <a:latin typeface="微軟正黑體" panose="020B0604030504040204" pitchFamily="34" charset="-120"/>
                        <a:ea typeface="微軟正黑體" panose="020B0604030504040204" pitchFamily="34" charset="-120"/>
                      </a:endParaRPr>
                    </a:p>
                  </a:txBody>
                  <a:tcPr marL="59907" marR="59907"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a:lnSpc>
                          <a:spcPct val="150000"/>
                        </a:lnSpc>
                        <a:buNone/>
                      </a:pPr>
                      <a:r>
                        <a:rPr lang="zh-TW" sz="1050" b="1" dirty="0">
                          <a:effectLst/>
                          <a:latin typeface="微軟正黑體" panose="020B0604030504040204" pitchFamily="34" charset="-120"/>
                          <a:ea typeface="微軟正黑體" panose="020B0604030504040204" pitchFamily="34" charset="-120"/>
                          <a:cs typeface="微軟正黑體" panose="020B0604030504040204" pitchFamily="34" charset="-120"/>
                        </a:rPr>
                        <a:t>一般人對你的業務有什麼誤解及我應如何回應？(ex.命理一般來說都好貴)</a:t>
                      </a:r>
                      <a:endParaRPr 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p>
                      <a:pPr marL="342900" lvl="0" indent="-342900" algn="l">
                        <a:lnSpc>
                          <a:spcPct val="150000"/>
                        </a:lnSpc>
                        <a:buFont typeface="Arial" panose="020B0604020202020204" pitchFamily="34" charset="0"/>
                        <a:buChar char="●"/>
                      </a:pPr>
                      <a:r>
                        <a:rPr lang="zh-TW" altLang="en-US" sz="1050" dirty="0">
                          <a:effectLst/>
                          <a:latin typeface="微軟正黑體" panose="020B0604030504040204" pitchFamily="34" charset="-120"/>
                          <a:ea typeface="微軟正黑體" panose="020B0604030504040204" pitchFamily="34" charset="-120"/>
                        </a:rPr>
                        <a:t> </a:t>
                      </a:r>
                      <a:endParaRPr lang="en-US" altLang="zh-TW" sz="1050" dirty="0">
                        <a:effectLst/>
                        <a:latin typeface="微軟正黑體" panose="020B0604030504040204" pitchFamily="34" charset="-120"/>
                        <a:ea typeface="微軟正黑體" panose="020B0604030504040204" pitchFamily="34" charset="-12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3623078"/>
                  </a:ext>
                </a:extLst>
              </a:tr>
            </a:tbl>
          </a:graphicData>
        </a:graphic>
      </p:graphicFrame>
    </p:spTree>
    <p:extLst>
      <p:ext uri="{BB962C8B-B14F-4D97-AF65-F5344CB8AC3E}">
        <p14:creationId xmlns:p14="http://schemas.microsoft.com/office/powerpoint/2010/main" val="1471689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7635B-3A1A-2E3F-E545-A2A437553778}"/>
            </a:ext>
          </a:extLst>
        </p:cNvPr>
        <p:cNvGrpSpPr/>
        <p:nvPr/>
      </p:nvGrpSpPr>
      <p:grpSpPr>
        <a:xfrm>
          <a:off x="0" y="0"/>
          <a:ext cx="0" cy="0"/>
          <a:chOff x="0" y="0"/>
          <a:chExt cx="0" cy="0"/>
        </a:xfrm>
      </p:grpSpPr>
    </p:spTree>
    <p:extLst>
      <p:ext uri="{BB962C8B-B14F-4D97-AF65-F5344CB8AC3E}">
        <p14:creationId xmlns:p14="http://schemas.microsoft.com/office/powerpoint/2010/main" val="2981400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083E6-A899-9E82-3B62-C79EF105ED7A}"/>
            </a:ext>
          </a:extLst>
        </p:cNvPr>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9D7E3430-E798-535F-4F68-E2F0AF1839DD}"/>
              </a:ext>
            </a:extLst>
          </p:cNvPr>
          <p:cNvGraphicFramePr>
            <a:graphicFrameLocks noGrp="1"/>
          </p:cNvGraphicFramePr>
          <p:nvPr>
            <p:extLst>
              <p:ext uri="{D42A27DB-BD31-4B8C-83A1-F6EECF244321}">
                <p14:modId xmlns:p14="http://schemas.microsoft.com/office/powerpoint/2010/main" val="714910355"/>
              </p:ext>
            </p:extLst>
          </p:nvPr>
        </p:nvGraphicFramePr>
        <p:xfrm>
          <a:off x="1847430" y="1143936"/>
          <a:ext cx="7942956" cy="4558776"/>
        </p:xfrm>
        <a:graphic>
          <a:graphicData uri="http://schemas.openxmlformats.org/drawingml/2006/table">
            <a:tbl>
              <a:tblPr bandRow="1">
                <a:tableStyleId>{5C22544A-7EE6-4342-B048-85BDC9FD1C3A}</a:tableStyleId>
              </a:tblPr>
              <a:tblGrid>
                <a:gridCol w="2647652">
                  <a:extLst>
                    <a:ext uri="{9D8B030D-6E8A-4147-A177-3AD203B41FA5}">
                      <a16:colId xmlns:a16="http://schemas.microsoft.com/office/drawing/2014/main" val="1074197389"/>
                    </a:ext>
                  </a:extLst>
                </a:gridCol>
                <a:gridCol w="2647652">
                  <a:extLst>
                    <a:ext uri="{9D8B030D-6E8A-4147-A177-3AD203B41FA5}">
                      <a16:colId xmlns:a16="http://schemas.microsoft.com/office/drawing/2014/main" val="1275345382"/>
                    </a:ext>
                  </a:extLst>
                </a:gridCol>
                <a:gridCol w="2647652">
                  <a:extLst>
                    <a:ext uri="{9D8B030D-6E8A-4147-A177-3AD203B41FA5}">
                      <a16:colId xmlns:a16="http://schemas.microsoft.com/office/drawing/2014/main" val="3685439637"/>
                    </a:ext>
                  </a:extLst>
                </a:gridCol>
              </a:tblGrid>
              <a:tr h="1519592">
                <a:tc>
                  <a:txBody>
                    <a:bodyPr/>
                    <a:lstStyle/>
                    <a:p>
                      <a:pPr algn="ctr">
                        <a:lnSpc>
                          <a:spcPct val="150000"/>
                        </a:lnSpc>
                        <a:buNone/>
                      </a:pPr>
                      <a:r>
                        <a:rPr lang="en-US" altLang="zh-TW" sz="1600" b="1" dirty="0">
                          <a:effectLst/>
                          <a:latin typeface="微軟正黑體" panose="020B0604030504040204" pitchFamily="34" charset="-120"/>
                          <a:ea typeface="微軟正黑體" panose="020B0604030504040204" pitchFamily="34" charset="-120"/>
                        </a:rPr>
                        <a:t>XXX</a:t>
                      </a:r>
                      <a:endParaRPr lang="zh-TW" altLang="zh-TW" sz="1600" b="1" dirty="0">
                        <a:effectLst/>
                        <a:latin typeface="微軟正黑體" panose="020B0604030504040204" pitchFamily="34" charset="-120"/>
                        <a:ea typeface="微軟正黑體" panose="020B0604030504040204" pitchFamily="34" charset="-120"/>
                      </a:endParaRPr>
                    </a:p>
                  </a:txBody>
                  <a:tcPr marL="183551" marR="183551" marT="0" marB="0" anchor="ctr">
                    <a:solidFill>
                      <a:schemeClr val="bg1">
                        <a:lumMod val="95000"/>
                      </a:schemeClr>
                    </a:solidFill>
                  </a:tcPr>
                </a:tc>
                <a:tc>
                  <a:txBody>
                    <a:bodyPr/>
                    <a:lstStyle/>
                    <a:p>
                      <a:pPr algn="ctr">
                        <a:lnSpc>
                          <a:spcPct val="150000"/>
                        </a:lnSpc>
                        <a:buNone/>
                      </a:pPr>
                      <a:r>
                        <a:rPr lang="en-US" altLang="zh-TW" sz="1600" b="1" dirty="0">
                          <a:effectLst/>
                          <a:latin typeface="微軟正黑體" panose="020B0604030504040204" pitchFamily="34" charset="-120"/>
                          <a:ea typeface="微軟正黑體" panose="020B0604030504040204" pitchFamily="34" charset="-120"/>
                        </a:rPr>
                        <a:t>XXX</a:t>
                      </a:r>
                      <a:endParaRPr lang="zh-TW" sz="1600" b="1" dirty="0">
                        <a:effectLst/>
                        <a:latin typeface="微軟正黑體" panose="020B0604030504040204" pitchFamily="34" charset="-120"/>
                        <a:ea typeface="微軟正黑體" panose="020B0604030504040204" pitchFamily="34" charset="-120"/>
                      </a:endParaRPr>
                    </a:p>
                  </a:txBody>
                  <a:tcPr marL="183551" marR="183551" marT="0" marB="0" anchor="ctr">
                    <a:solidFill>
                      <a:schemeClr val="bg1">
                        <a:lumMod val="95000"/>
                      </a:schemeClr>
                    </a:solidFill>
                  </a:tcPr>
                </a:tc>
                <a:tc>
                  <a:txBody>
                    <a:bodyPr/>
                    <a:lstStyle/>
                    <a:p>
                      <a:pPr algn="ctr">
                        <a:lnSpc>
                          <a:spcPct val="150000"/>
                        </a:lnSpc>
                        <a:buNone/>
                      </a:pPr>
                      <a:r>
                        <a:rPr lang="en-US" altLang="zh-TW" sz="1600" b="1" dirty="0">
                          <a:effectLst/>
                          <a:latin typeface="微軟正黑體" panose="020B0604030504040204" pitchFamily="34" charset="-120"/>
                          <a:ea typeface="微軟正黑體" panose="020B0604030504040204" pitchFamily="34" charset="-120"/>
                        </a:rPr>
                        <a:t>XXX</a:t>
                      </a:r>
                      <a:endParaRPr lang="zh-TW" sz="1600" b="1" dirty="0">
                        <a:effectLst/>
                        <a:latin typeface="微軟正黑體" panose="020B0604030504040204" pitchFamily="34" charset="-120"/>
                        <a:ea typeface="微軟正黑體" panose="020B0604030504040204" pitchFamily="34" charset="-120"/>
                      </a:endParaRPr>
                    </a:p>
                  </a:txBody>
                  <a:tcPr marL="183551" marR="183551" marT="0" marB="0" anchor="ctr">
                    <a:solidFill>
                      <a:schemeClr val="bg1">
                        <a:lumMod val="95000"/>
                      </a:schemeClr>
                    </a:solidFill>
                  </a:tcPr>
                </a:tc>
                <a:extLst>
                  <a:ext uri="{0D108BD9-81ED-4DB2-BD59-A6C34878D82A}">
                    <a16:rowId xmlns:a16="http://schemas.microsoft.com/office/drawing/2014/main" val="3332211437"/>
                  </a:ext>
                </a:extLst>
              </a:tr>
              <a:tr h="1519592">
                <a:tc>
                  <a:txBody>
                    <a:bodyPr/>
                    <a:lstStyle/>
                    <a:p>
                      <a:pPr algn="ctr">
                        <a:lnSpc>
                          <a:spcPct val="150000"/>
                        </a:lnSpc>
                        <a:buNone/>
                      </a:pPr>
                      <a:r>
                        <a:rPr lang="en-US" altLang="zh-TW" sz="1600" b="1" dirty="0">
                          <a:effectLst/>
                          <a:latin typeface="微軟正黑體" panose="020B0604030504040204" pitchFamily="34" charset="-120"/>
                          <a:ea typeface="微軟正黑體" panose="020B0604030504040204" pitchFamily="34" charset="-120"/>
                        </a:rPr>
                        <a:t>XXX</a:t>
                      </a:r>
                      <a:endParaRPr lang="zh-TW" sz="1600" b="1" dirty="0">
                        <a:effectLst/>
                        <a:latin typeface="微軟正黑體" panose="020B0604030504040204" pitchFamily="34" charset="-120"/>
                        <a:ea typeface="微軟正黑體" panose="020B0604030504040204" pitchFamily="34" charset="-120"/>
                      </a:endParaRPr>
                    </a:p>
                  </a:txBody>
                  <a:tcPr marL="183551" marR="183551" marT="0" marB="0" anchor="ctr">
                    <a:solidFill>
                      <a:schemeClr val="bg1">
                        <a:lumMod val="95000"/>
                      </a:schemeClr>
                    </a:solidFill>
                  </a:tcPr>
                </a:tc>
                <a:tc>
                  <a:txBody>
                    <a:bodyPr/>
                    <a:lstStyle/>
                    <a:p>
                      <a:pPr algn="ctr">
                        <a:lnSpc>
                          <a:spcPct val="150000"/>
                        </a:lnSpc>
                        <a:buNone/>
                      </a:pPr>
                      <a:r>
                        <a:rPr lang="zh-TW" altLang="en-US" sz="1600" b="1" dirty="0">
                          <a:effectLst/>
                          <a:latin typeface="微軟正黑體" panose="020B0604030504040204" pitchFamily="34" charset="-120"/>
                          <a:ea typeface="微軟正黑體" panose="020B0604030504040204" pitchFamily="34" charset="-120"/>
                        </a:rPr>
                        <a:t>王小明</a:t>
                      </a:r>
                      <a:endParaRPr lang="en-US" altLang="zh-TW" sz="1600" b="1" dirty="0">
                        <a:effectLst/>
                        <a:latin typeface="微軟正黑體" panose="020B0604030504040204" pitchFamily="34" charset="-120"/>
                        <a:ea typeface="微軟正黑體" panose="020B0604030504040204" pitchFamily="34" charset="-120"/>
                      </a:endParaRPr>
                    </a:p>
                    <a:p>
                      <a:pPr algn="ctr">
                        <a:lnSpc>
                          <a:spcPct val="150000"/>
                        </a:lnSpc>
                        <a:buNone/>
                      </a:pPr>
                      <a:r>
                        <a:rPr lang="zh-TW" altLang="en-US" sz="1600" b="1" dirty="0">
                          <a:effectLst/>
                          <a:latin typeface="微軟正黑體" panose="020B0604030504040204" pitchFamily="34" charset="-120"/>
                          <a:ea typeface="微軟正黑體" panose="020B0604030504040204" pitchFamily="34" charset="-120"/>
                        </a:rPr>
                        <a:t>專業別</a:t>
                      </a:r>
                      <a:endParaRPr lang="zh-TW" sz="1600" b="1" dirty="0">
                        <a:effectLst/>
                        <a:latin typeface="微軟正黑體" panose="020B0604030504040204" pitchFamily="34" charset="-120"/>
                        <a:ea typeface="微軟正黑體" panose="020B0604030504040204" pitchFamily="34" charset="-120"/>
                      </a:endParaRPr>
                    </a:p>
                  </a:txBody>
                  <a:tcPr marL="183551" marR="183551" marT="0" marB="0" anchor="ctr">
                    <a:solidFill>
                      <a:schemeClr val="bg1">
                        <a:lumMod val="85000"/>
                      </a:schemeClr>
                    </a:solidFill>
                  </a:tcPr>
                </a:tc>
                <a:tc>
                  <a:txBody>
                    <a:bodyPr/>
                    <a:lstStyle/>
                    <a:p>
                      <a:pPr algn="ctr">
                        <a:lnSpc>
                          <a:spcPct val="150000"/>
                        </a:lnSpc>
                        <a:buNone/>
                      </a:pPr>
                      <a:r>
                        <a:rPr lang="en-US" altLang="zh-TW" sz="1600" b="1" dirty="0">
                          <a:effectLst/>
                          <a:latin typeface="微軟正黑體" panose="020B0604030504040204" pitchFamily="34" charset="-120"/>
                          <a:ea typeface="微軟正黑體" panose="020B0604030504040204" pitchFamily="34" charset="-120"/>
                        </a:rPr>
                        <a:t>XXX</a:t>
                      </a:r>
                      <a:endParaRPr lang="zh-TW" sz="1600" b="1" dirty="0">
                        <a:effectLst/>
                        <a:latin typeface="微軟正黑體" panose="020B0604030504040204" pitchFamily="34" charset="-120"/>
                        <a:ea typeface="微軟正黑體" panose="020B0604030504040204" pitchFamily="34" charset="-120"/>
                      </a:endParaRPr>
                    </a:p>
                  </a:txBody>
                  <a:tcPr marL="183551" marR="183551" marT="0" marB="0" anchor="ctr">
                    <a:solidFill>
                      <a:schemeClr val="bg1">
                        <a:lumMod val="95000"/>
                      </a:schemeClr>
                    </a:solidFill>
                  </a:tcPr>
                </a:tc>
                <a:extLst>
                  <a:ext uri="{0D108BD9-81ED-4DB2-BD59-A6C34878D82A}">
                    <a16:rowId xmlns:a16="http://schemas.microsoft.com/office/drawing/2014/main" val="629828031"/>
                  </a:ext>
                </a:extLst>
              </a:tr>
              <a:tr h="1519592">
                <a:tc>
                  <a:txBody>
                    <a:bodyPr/>
                    <a:lstStyle/>
                    <a:p>
                      <a:pPr algn="ctr">
                        <a:lnSpc>
                          <a:spcPct val="150000"/>
                        </a:lnSpc>
                        <a:buNone/>
                      </a:pPr>
                      <a:r>
                        <a:rPr lang="en-US" altLang="zh-TW" sz="1600" b="1" kern="1200" dirty="0">
                          <a:solidFill>
                            <a:schemeClr val="dk1"/>
                          </a:solidFill>
                          <a:effectLst/>
                          <a:latin typeface="微軟正黑體" panose="020B0604030504040204" pitchFamily="34" charset="-120"/>
                          <a:ea typeface="微軟正黑體" panose="020B0604030504040204" pitchFamily="34" charset="-120"/>
                          <a:cs typeface="+mn-cs"/>
                        </a:rPr>
                        <a:t>XXX</a:t>
                      </a:r>
                      <a:endParaRPr lang="zh-TW" altLang="en-US" sz="1600" b="1" kern="1200" dirty="0">
                        <a:solidFill>
                          <a:schemeClr val="dk1"/>
                        </a:solidFill>
                        <a:effectLst/>
                        <a:latin typeface="微軟正黑體" panose="020B0604030504040204" pitchFamily="34" charset="-120"/>
                        <a:ea typeface="微軟正黑體" panose="020B0604030504040204" pitchFamily="34" charset="-120"/>
                        <a:cs typeface="+mn-cs"/>
                      </a:endParaRPr>
                    </a:p>
                  </a:txBody>
                  <a:tcPr marL="183551" marR="183551" marT="0" marB="0" anchor="ctr">
                    <a:solidFill>
                      <a:schemeClr val="bg1">
                        <a:lumMod val="95000"/>
                      </a:schemeClr>
                    </a:solidFill>
                  </a:tcPr>
                </a:tc>
                <a:tc>
                  <a:txBody>
                    <a:bodyPr/>
                    <a:lstStyle/>
                    <a:p>
                      <a:pPr algn="ctr">
                        <a:lnSpc>
                          <a:spcPct val="150000"/>
                        </a:lnSpc>
                        <a:buNone/>
                      </a:pPr>
                      <a:r>
                        <a:rPr lang="en-US" altLang="zh-TW" sz="1600" b="1" dirty="0">
                          <a:effectLst/>
                          <a:latin typeface="微軟正黑體" panose="020B0604030504040204" pitchFamily="34" charset="-120"/>
                          <a:ea typeface="微軟正黑體" panose="020B0604030504040204" pitchFamily="34" charset="-120"/>
                        </a:rPr>
                        <a:t>XXX</a:t>
                      </a:r>
                      <a:endParaRPr lang="zh-TW" altLang="zh-TW" sz="1600" b="1" dirty="0">
                        <a:effectLst/>
                        <a:latin typeface="微軟正黑體" panose="020B0604030504040204" pitchFamily="34" charset="-120"/>
                        <a:ea typeface="微軟正黑體" panose="020B0604030504040204" pitchFamily="34" charset="-120"/>
                      </a:endParaRPr>
                    </a:p>
                  </a:txBody>
                  <a:tcPr marL="183551" marR="183551" marT="0" marB="0" anchor="ctr">
                    <a:solidFill>
                      <a:schemeClr val="bg1">
                        <a:lumMod val="95000"/>
                      </a:schemeClr>
                    </a:solidFill>
                  </a:tcPr>
                </a:tc>
                <a:tc>
                  <a:txBody>
                    <a:bodyPr/>
                    <a:lstStyle/>
                    <a:p>
                      <a:pPr algn="ctr">
                        <a:lnSpc>
                          <a:spcPct val="150000"/>
                        </a:lnSpc>
                        <a:buNone/>
                      </a:pPr>
                      <a:r>
                        <a:rPr lang="en-US" altLang="zh-TW" sz="1600" b="1" dirty="0">
                          <a:effectLst/>
                          <a:latin typeface="微軟正黑體" panose="020B0604030504040204" pitchFamily="34" charset="-120"/>
                          <a:ea typeface="微軟正黑體" panose="020B0604030504040204" pitchFamily="34" charset="-120"/>
                        </a:rPr>
                        <a:t>XXX</a:t>
                      </a:r>
                      <a:endParaRPr lang="zh-TW" sz="1600" b="1" dirty="0">
                        <a:effectLst/>
                        <a:latin typeface="微軟正黑體" panose="020B0604030504040204" pitchFamily="34" charset="-120"/>
                        <a:ea typeface="微軟正黑體" panose="020B0604030504040204" pitchFamily="34" charset="-120"/>
                      </a:endParaRPr>
                    </a:p>
                  </a:txBody>
                  <a:tcPr marL="183551" marR="183551" marT="0" marB="0" anchor="ctr">
                    <a:solidFill>
                      <a:schemeClr val="bg1">
                        <a:lumMod val="95000"/>
                      </a:schemeClr>
                    </a:solidFill>
                  </a:tcPr>
                </a:tc>
                <a:extLst>
                  <a:ext uri="{0D108BD9-81ED-4DB2-BD59-A6C34878D82A}">
                    <a16:rowId xmlns:a16="http://schemas.microsoft.com/office/drawing/2014/main" val="3587524397"/>
                  </a:ext>
                </a:extLst>
              </a:tr>
            </a:tbl>
          </a:graphicData>
        </a:graphic>
      </p:graphicFrame>
      <p:grpSp>
        <p:nvGrpSpPr>
          <p:cNvPr id="3" name="群組 2">
            <a:extLst>
              <a:ext uri="{FF2B5EF4-FFF2-40B4-BE49-F238E27FC236}">
                <a16:creationId xmlns:a16="http://schemas.microsoft.com/office/drawing/2014/main" id="{9415C8A8-D800-1115-A858-669B3D9EA3DF}"/>
              </a:ext>
            </a:extLst>
          </p:cNvPr>
          <p:cNvGrpSpPr/>
          <p:nvPr/>
        </p:nvGrpSpPr>
        <p:grpSpPr>
          <a:xfrm>
            <a:off x="2927927" y="155087"/>
            <a:ext cx="6650182" cy="369332"/>
            <a:chOff x="2927927" y="155087"/>
            <a:chExt cx="6650182" cy="369332"/>
          </a:xfrm>
        </p:grpSpPr>
        <p:sp>
          <p:nvSpPr>
            <p:cNvPr id="4" name="文字方塊 3">
              <a:extLst>
                <a:ext uri="{FF2B5EF4-FFF2-40B4-BE49-F238E27FC236}">
                  <a16:creationId xmlns:a16="http://schemas.microsoft.com/office/drawing/2014/main" id="{12116221-6BC5-ADA2-B691-7DC0AA909669}"/>
                </a:ext>
              </a:extLst>
            </p:cNvPr>
            <p:cNvSpPr txBox="1"/>
            <p:nvPr/>
          </p:nvSpPr>
          <p:spPr>
            <a:xfrm>
              <a:off x="5818908" y="185865"/>
              <a:ext cx="3759201" cy="307777"/>
            </a:xfrm>
            <a:prstGeom prst="rect">
              <a:avLst/>
            </a:prstGeom>
            <a:noFill/>
          </p:spPr>
          <p:txBody>
            <a:bodyPr wrap="square">
              <a:spAutoFit/>
            </a:bodyPr>
            <a:lstStyle/>
            <a:p>
              <a:r>
                <a:rPr kumimoji="1" lang="en-US" altLang="zh-TW" sz="1400" dirty="0">
                  <a:solidFill>
                    <a:schemeClr val="bg1">
                      <a:lumMod val="50000"/>
                    </a:schemeClr>
                  </a:solidFill>
                  <a:latin typeface="微軟正黑體" panose="020B0604030504040204" pitchFamily="34" charset="-120"/>
                  <a:ea typeface="微軟正黑體" panose="020B0604030504040204" pitchFamily="34" charset="-120"/>
                </a:rPr>
                <a:t>Industry Grid</a:t>
              </a:r>
              <a:endParaRPr kumimoji="1" lang="zh-TW" altLang="zh-TW" sz="1400" dirty="0">
                <a:solidFill>
                  <a:schemeClr val="bg1">
                    <a:lumMod val="50000"/>
                  </a:schemeClr>
                </a:solidFill>
                <a:latin typeface="微軟正黑體" panose="020B0604030504040204" pitchFamily="34" charset="-120"/>
                <a:ea typeface="微軟正黑體" panose="020B0604030504040204" pitchFamily="34" charset="-120"/>
              </a:endParaRPr>
            </a:p>
          </p:txBody>
        </p:sp>
        <p:sp>
          <p:nvSpPr>
            <p:cNvPr id="5" name="文字方塊 4">
              <a:extLst>
                <a:ext uri="{FF2B5EF4-FFF2-40B4-BE49-F238E27FC236}">
                  <a16:creationId xmlns:a16="http://schemas.microsoft.com/office/drawing/2014/main" id="{56D93CB0-6CD8-036B-BCD6-5AA4AA98AE2E}"/>
                </a:ext>
              </a:extLst>
            </p:cNvPr>
            <p:cNvSpPr txBox="1"/>
            <p:nvPr/>
          </p:nvSpPr>
          <p:spPr>
            <a:xfrm>
              <a:off x="2927927" y="155087"/>
              <a:ext cx="2710875" cy="369332"/>
            </a:xfrm>
            <a:prstGeom prst="rect">
              <a:avLst/>
            </a:prstGeom>
            <a:noFill/>
          </p:spPr>
          <p:txBody>
            <a:bodyPr wrap="square">
              <a:spAutoFit/>
            </a:bodyPr>
            <a:lstStyle/>
            <a:p>
              <a:pPr algn="r"/>
              <a:r>
                <a:rPr kumimoji="1" lang="zh-TW" altLang="en-US" b="1" dirty="0">
                  <a:solidFill>
                    <a:srgbClr val="C00000"/>
                  </a:solidFill>
                  <a:latin typeface="微軟正黑體" panose="020B0604030504040204" pitchFamily="34" charset="-120"/>
                  <a:ea typeface="微軟正黑體" panose="020B0604030504040204" pitchFamily="34" charset="-120"/>
                </a:rPr>
                <a:t>產業九宮格</a:t>
              </a:r>
              <a:endParaRPr lang="zh-TW" altLang="en-US" dirty="0"/>
            </a:p>
          </p:txBody>
        </p:sp>
        <p:cxnSp>
          <p:nvCxnSpPr>
            <p:cNvPr id="6" name="直線接點 5">
              <a:extLst>
                <a:ext uri="{FF2B5EF4-FFF2-40B4-BE49-F238E27FC236}">
                  <a16:creationId xmlns:a16="http://schemas.microsoft.com/office/drawing/2014/main" id="{AFB60844-A807-9E67-F91A-DADAC0A6D122}"/>
                </a:ext>
              </a:extLst>
            </p:cNvPr>
            <p:cNvCxnSpPr>
              <a:cxnSpLocks/>
            </p:cNvCxnSpPr>
            <p:nvPr/>
          </p:nvCxnSpPr>
          <p:spPr>
            <a:xfrm>
              <a:off x="5698837" y="249383"/>
              <a:ext cx="0" cy="195009"/>
            </a:xfrm>
            <a:prstGeom prst="line">
              <a:avLst/>
            </a:prstGeom>
            <a:ln w="12700">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53233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7F91A-0ABB-6D28-E9BE-7C47DA7BCE02}"/>
            </a:ext>
          </a:extLst>
        </p:cNvPr>
        <p:cNvGrpSpPr/>
        <p:nvPr/>
      </p:nvGrpSpPr>
      <p:grpSpPr>
        <a:xfrm>
          <a:off x="0" y="0"/>
          <a:ext cx="0" cy="0"/>
          <a:chOff x="0" y="0"/>
          <a:chExt cx="0" cy="0"/>
        </a:xfrm>
      </p:grpSpPr>
    </p:spTree>
    <p:extLst>
      <p:ext uri="{BB962C8B-B14F-4D97-AF65-F5344CB8AC3E}">
        <p14:creationId xmlns:p14="http://schemas.microsoft.com/office/powerpoint/2010/main" val="2885574120"/>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NI大台中南區4+1表說明(不可動)">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6200</TotalTime>
  <Words>1703</Words>
  <Application>Microsoft Office PowerPoint</Application>
  <PresentationFormat>寬螢幕</PresentationFormat>
  <Paragraphs>353</Paragraphs>
  <Slides>23</Slides>
  <Notes>19</Notes>
  <HiddenSlides>0</HiddenSlides>
  <MMClips>0</MMClips>
  <ScaleCrop>false</ScaleCrop>
  <HeadingPairs>
    <vt:vector size="6" baseType="variant">
      <vt:variant>
        <vt:lpstr>使用字型</vt:lpstr>
      </vt:variant>
      <vt:variant>
        <vt:i4>8</vt:i4>
      </vt:variant>
      <vt:variant>
        <vt:lpstr>佈景主題</vt:lpstr>
      </vt:variant>
      <vt:variant>
        <vt:i4>2</vt:i4>
      </vt:variant>
      <vt:variant>
        <vt:lpstr>投影片標題</vt:lpstr>
      </vt:variant>
      <vt:variant>
        <vt:i4>23</vt:i4>
      </vt:variant>
    </vt:vector>
  </HeadingPairs>
  <TitlesOfParts>
    <vt:vector size="33" baseType="lpstr">
      <vt:lpstr>思源黑体 CN</vt:lpstr>
      <vt:lpstr>Microsoft JhengHei</vt:lpstr>
      <vt:lpstr>Microsoft JhengHei</vt:lpstr>
      <vt:lpstr>PMingLiU</vt:lpstr>
      <vt:lpstr>Aptos</vt:lpstr>
      <vt:lpstr>Arial</vt:lpstr>
      <vt:lpstr>Century Gothic</vt:lpstr>
      <vt:lpstr>Wingdings</vt:lpstr>
      <vt:lpstr>Office 佈景主題</vt:lpstr>
      <vt:lpstr>BNI大台中南區4+1表說明(不可動)</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 YEN</dc:creator>
  <cp:lastModifiedBy>NIC YEN</cp:lastModifiedBy>
  <cp:revision>25</cp:revision>
  <dcterms:created xsi:type="dcterms:W3CDTF">2026-04-16T23:27:31Z</dcterms:created>
  <dcterms:modified xsi:type="dcterms:W3CDTF">2026-08-14T07:49:28Z</dcterms:modified>
</cp:coreProperties>
</file>